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65" r:id="rId3"/>
    <p:sldId id="257" r:id="rId4"/>
    <p:sldId id="297" r:id="rId5"/>
    <p:sldId id="259" r:id="rId6"/>
    <p:sldId id="260" r:id="rId7"/>
    <p:sldId id="261" r:id="rId8"/>
    <p:sldId id="262" r:id="rId9"/>
    <p:sldId id="263" r:id="rId10"/>
    <p:sldId id="264" r:id="rId11"/>
    <p:sldId id="266" r:id="rId12"/>
    <p:sldId id="299" r:id="rId13"/>
    <p:sldId id="267" r:id="rId14"/>
    <p:sldId id="269" r:id="rId15"/>
    <p:sldId id="298" r:id="rId16"/>
    <p:sldId id="272" r:id="rId17"/>
    <p:sldId id="296" r:id="rId18"/>
    <p:sldId id="273" r:id="rId19"/>
    <p:sldId id="274" r:id="rId20"/>
    <p:sldId id="275" r:id="rId21"/>
    <p:sldId id="276" r:id="rId22"/>
    <p:sldId id="277" r:id="rId23"/>
    <p:sldId id="279" r:id="rId24"/>
    <p:sldId id="283" r:id="rId25"/>
    <p:sldId id="278" r:id="rId26"/>
    <p:sldId id="282" r:id="rId27"/>
    <p:sldId id="300" r:id="rId28"/>
    <p:sldId id="281" r:id="rId29"/>
    <p:sldId id="284" r:id="rId30"/>
    <p:sldId id="285" r:id="rId31"/>
    <p:sldId id="286" r:id="rId32"/>
    <p:sldId id="288" r:id="rId33"/>
    <p:sldId id="287" r:id="rId34"/>
    <p:sldId id="301" r:id="rId35"/>
    <p:sldId id="290" r:id="rId36"/>
    <p:sldId id="291" r:id="rId37"/>
    <p:sldId id="292" r:id="rId38"/>
    <p:sldId id="293" r:id="rId39"/>
    <p:sldId id="294"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6"/>
    <p:restoredTop sz="85446"/>
  </p:normalViewPr>
  <p:slideViewPr>
    <p:cSldViewPr snapToGrid="0" snapToObjects="1">
      <p:cViewPr varScale="1">
        <p:scale>
          <a:sx n="194" d="100"/>
          <a:sy n="194" d="100"/>
        </p:scale>
        <p:origin x="18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A71C28-EB14-3047-A715-59358CD4E191}" type="datetimeFigureOut">
              <a:rPr kumimoji="1" lang="zh-CN" altLang="en-US" smtClean="0"/>
              <a:t>2021/5/9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6E220-919F-1A41-B350-2A73CE6A0258}" type="slidenum">
              <a:rPr kumimoji="1" lang="zh-CN" altLang="en-US" smtClean="0"/>
              <a:t>‹#›</a:t>
            </a:fld>
            <a:endParaRPr kumimoji="1" lang="zh-CN" altLang="en-US"/>
          </a:p>
        </p:txBody>
      </p:sp>
    </p:spTree>
    <p:extLst>
      <p:ext uri="{BB962C8B-B14F-4D97-AF65-F5344CB8AC3E}">
        <p14:creationId xmlns:p14="http://schemas.microsoft.com/office/powerpoint/2010/main" val="1202131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kumimoji="1" lang="en" altLang="zh-CN" dirty="0"/>
              <a:t>As we know, people nowadays overwhelmed with stresses from work and life often seeks help from online platforms.</a:t>
            </a:r>
          </a:p>
          <a:p>
            <a:pPr marL="171450" indent="-171450">
              <a:buFontTx/>
              <a:buChar char="-"/>
            </a:pPr>
            <a:r>
              <a:rPr kumimoji="1" lang="en" altLang="zh-CN" dirty="0"/>
              <a:t>(read)</a:t>
            </a:r>
          </a:p>
          <a:p>
            <a:r>
              <a:rPr kumimoji="1" lang="en" altLang="zh-CN" dirty="0"/>
              <a:t>- (click) Empathy plays an important role in Online Mental Health conversations.</a:t>
            </a:r>
          </a:p>
          <a:p>
            <a:r>
              <a:rPr kumimoji="1" lang="en" altLang="zh-CN" dirty="0"/>
              <a:t>- Expert have repeatedly demonstrated that empathy, the ability to understand and feel the emotions and experiences of others, is a key component leading to positive outcomes in supportive conversations</a:t>
            </a:r>
            <a:endParaRPr kumimoji="1" lang="zh-CN" altLang="en-US" dirty="0"/>
          </a:p>
        </p:txBody>
      </p:sp>
      <p:sp>
        <p:nvSpPr>
          <p:cNvPr id="4" name="灯片编号占位符 3"/>
          <p:cNvSpPr>
            <a:spLocks noGrp="1"/>
          </p:cNvSpPr>
          <p:nvPr>
            <p:ph type="sldNum" sz="quarter" idx="5"/>
          </p:nvPr>
        </p:nvSpPr>
        <p:spPr/>
        <p:txBody>
          <a:bodyPr/>
          <a:lstStyle/>
          <a:p>
            <a:fld id="{5606E220-919F-1A41-B350-2A73CE6A0258}" type="slidenum">
              <a:rPr kumimoji="1" lang="zh-CN" altLang="en-US" smtClean="0"/>
              <a:t>5</a:t>
            </a:fld>
            <a:endParaRPr kumimoji="1" lang="zh-CN" altLang="en-US"/>
          </a:p>
        </p:txBody>
      </p:sp>
    </p:spTree>
    <p:extLst>
      <p:ext uri="{BB962C8B-B14F-4D97-AF65-F5344CB8AC3E}">
        <p14:creationId xmlns:p14="http://schemas.microsoft.com/office/powerpoint/2010/main" val="3801896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 Let's come back to our empathic rewriting task</a:t>
            </a:r>
          </a:p>
          <a:p>
            <a:r>
              <a:rPr kumimoji="1" lang="en" altLang="zh-CN" dirty="0"/>
              <a:t>- (read)</a:t>
            </a:r>
          </a:p>
          <a:p>
            <a:r>
              <a:rPr kumimoji="1" lang="en" altLang="zh-CN" dirty="0"/>
              <a:t>- (click)</a:t>
            </a:r>
          </a:p>
          <a:p>
            <a:r>
              <a:rPr kumimoji="1" lang="en" altLang="zh-CN" dirty="0"/>
              <a:t>- (click)</a:t>
            </a:r>
          </a:p>
          <a:p>
            <a:r>
              <a:rPr kumimoji="1" lang="en" altLang="zh-CN" dirty="0"/>
              <a:t>- which it uses for making specific empathic changes</a:t>
            </a:r>
          </a:p>
          <a:p>
            <a:r>
              <a:rPr kumimoji="1" lang="en-US" altLang="zh-CN" dirty="0"/>
              <a:t>- (click)</a:t>
            </a:r>
            <a:endParaRPr kumimoji="1" lang="zh-CN" altLang="en-US" dirty="0"/>
          </a:p>
        </p:txBody>
      </p:sp>
      <p:sp>
        <p:nvSpPr>
          <p:cNvPr id="4" name="灯片编号占位符 3"/>
          <p:cNvSpPr>
            <a:spLocks noGrp="1"/>
          </p:cNvSpPr>
          <p:nvPr>
            <p:ph type="sldNum" sz="quarter" idx="5"/>
          </p:nvPr>
        </p:nvSpPr>
        <p:spPr/>
        <p:txBody>
          <a:bodyPr/>
          <a:lstStyle/>
          <a:p>
            <a:fld id="{5606E220-919F-1A41-B350-2A73CE6A0258}" type="slidenum">
              <a:rPr kumimoji="1" lang="zh-CN" altLang="en-US" smtClean="0"/>
              <a:t>18</a:t>
            </a:fld>
            <a:endParaRPr kumimoji="1" lang="zh-CN" altLang="en-US"/>
          </a:p>
        </p:txBody>
      </p:sp>
    </p:spTree>
    <p:extLst>
      <p:ext uri="{BB962C8B-B14F-4D97-AF65-F5344CB8AC3E}">
        <p14:creationId xmlns:p14="http://schemas.microsoft.com/office/powerpoint/2010/main" val="1294212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Concatenated with a &lt;split&gt; token, which is a common practice in bert-like models</a:t>
            </a:r>
            <a:endParaRPr kumimoji="1" lang="zh-CN" altLang="en-US" dirty="0"/>
          </a:p>
        </p:txBody>
      </p:sp>
      <p:sp>
        <p:nvSpPr>
          <p:cNvPr id="4" name="灯片编号占位符 3"/>
          <p:cNvSpPr>
            <a:spLocks noGrp="1"/>
          </p:cNvSpPr>
          <p:nvPr>
            <p:ph type="sldNum" sz="quarter" idx="5"/>
          </p:nvPr>
        </p:nvSpPr>
        <p:spPr/>
        <p:txBody>
          <a:bodyPr/>
          <a:lstStyle/>
          <a:p>
            <a:fld id="{5606E220-919F-1A41-B350-2A73CE6A0258}" type="slidenum">
              <a:rPr kumimoji="1" lang="zh-CN" altLang="en-US" smtClean="0"/>
              <a:t>19</a:t>
            </a:fld>
            <a:endParaRPr kumimoji="1" lang="zh-CN" altLang="en-US"/>
          </a:p>
        </p:txBody>
      </p:sp>
    </p:spTree>
    <p:extLst>
      <p:ext uri="{BB962C8B-B14F-4D97-AF65-F5344CB8AC3E}">
        <p14:creationId xmlns:p14="http://schemas.microsoft.com/office/powerpoint/2010/main" val="601399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3. For every pair of candidate sentence and sentence in the k window, we classify whether they are coherent or not, and take the average as the reward.</a:t>
            </a:r>
            <a:endParaRPr kumimoji="1" lang="zh-CN" altLang="en-US" dirty="0"/>
          </a:p>
        </p:txBody>
      </p:sp>
      <p:sp>
        <p:nvSpPr>
          <p:cNvPr id="4" name="灯片编号占位符 3"/>
          <p:cNvSpPr>
            <a:spLocks noGrp="1"/>
          </p:cNvSpPr>
          <p:nvPr>
            <p:ph type="sldNum" sz="quarter" idx="5"/>
          </p:nvPr>
        </p:nvSpPr>
        <p:spPr/>
        <p:txBody>
          <a:bodyPr/>
          <a:lstStyle/>
          <a:p>
            <a:fld id="{5606E220-919F-1A41-B350-2A73CE6A0258}" type="slidenum">
              <a:rPr kumimoji="1" lang="zh-CN" altLang="en-US" smtClean="0"/>
              <a:t>23</a:t>
            </a:fld>
            <a:endParaRPr kumimoji="1" lang="zh-CN" altLang="en-US"/>
          </a:p>
        </p:txBody>
      </p:sp>
    </p:spTree>
    <p:extLst>
      <p:ext uri="{BB962C8B-B14F-4D97-AF65-F5344CB8AC3E}">
        <p14:creationId xmlns:p14="http://schemas.microsoft.com/office/powerpoint/2010/main" val="4235189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Let's have a look at the whole pipeline of reinforcement learning framework</a:t>
            </a:r>
            <a:endParaRPr kumimoji="1" lang="zh-CN" altLang="en-US" dirty="0"/>
          </a:p>
        </p:txBody>
      </p:sp>
      <p:sp>
        <p:nvSpPr>
          <p:cNvPr id="4" name="灯片编号占位符 3"/>
          <p:cNvSpPr>
            <a:spLocks noGrp="1"/>
          </p:cNvSpPr>
          <p:nvPr>
            <p:ph type="sldNum" sz="quarter" idx="5"/>
          </p:nvPr>
        </p:nvSpPr>
        <p:spPr/>
        <p:txBody>
          <a:bodyPr/>
          <a:lstStyle/>
          <a:p>
            <a:fld id="{5606E220-919F-1A41-B350-2A73CE6A0258}" type="slidenum">
              <a:rPr kumimoji="1" lang="zh-CN" altLang="en-US" smtClean="0"/>
              <a:t>25</a:t>
            </a:fld>
            <a:endParaRPr kumimoji="1" lang="zh-CN" altLang="en-US"/>
          </a:p>
        </p:txBody>
      </p:sp>
    </p:spTree>
    <p:extLst>
      <p:ext uri="{BB962C8B-B14F-4D97-AF65-F5344CB8AC3E}">
        <p14:creationId xmlns:p14="http://schemas.microsoft.com/office/powerpoint/2010/main" val="1538277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2. This is a common practice in reinforcement learning for stabilizing training </a:t>
            </a:r>
            <a:endParaRPr kumimoji="1" lang="zh-CN" altLang="en-US" dirty="0"/>
          </a:p>
        </p:txBody>
      </p:sp>
      <p:sp>
        <p:nvSpPr>
          <p:cNvPr id="4" name="灯片编号占位符 3"/>
          <p:cNvSpPr>
            <a:spLocks noGrp="1"/>
          </p:cNvSpPr>
          <p:nvPr>
            <p:ph type="sldNum" sz="quarter" idx="5"/>
          </p:nvPr>
        </p:nvSpPr>
        <p:spPr/>
        <p:txBody>
          <a:bodyPr/>
          <a:lstStyle/>
          <a:p>
            <a:fld id="{5606E220-919F-1A41-B350-2A73CE6A0258}" type="slidenum">
              <a:rPr kumimoji="1" lang="zh-CN" altLang="en-US" smtClean="0"/>
              <a:t>26</a:t>
            </a:fld>
            <a:endParaRPr kumimoji="1" lang="zh-CN" altLang="en-US"/>
          </a:p>
        </p:txBody>
      </p:sp>
    </p:spTree>
    <p:extLst>
      <p:ext uri="{BB962C8B-B14F-4D97-AF65-F5344CB8AC3E}">
        <p14:creationId xmlns:p14="http://schemas.microsoft.com/office/powerpoint/2010/main" val="3283718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r>
              <a:rPr kumimoji="1" lang="zh-CN" altLang="en-US" dirty="0"/>
              <a:t> </a:t>
            </a:r>
            <a:r>
              <a:rPr kumimoji="1" lang="en" altLang="zh-CN" dirty="0"/>
              <a:t>Partner and MIME are effective at increasing empathy in zero-empathy responses. However, Partner is more effective in increasing</a:t>
            </a:r>
            <a:r>
              <a:rPr kumimoji="1" lang="zh-CN" altLang="en-US" dirty="0"/>
              <a:t> </a:t>
            </a:r>
            <a:r>
              <a:rPr kumimoji="1" lang="en" altLang="zh-CN" dirty="0"/>
              <a:t>empathy in low, non-zero empathic</a:t>
            </a:r>
            <a:r>
              <a:rPr kumimoji="1" lang="zh-CN" altLang="en-US" dirty="0"/>
              <a:t> </a:t>
            </a:r>
            <a:r>
              <a:rPr kumimoji="1" lang="en" altLang="zh-CN" dirty="0"/>
              <a:t>responses and doesn’t make an already empathic post worse.</a:t>
            </a:r>
          </a:p>
          <a:p>
            <a:r>
              <a:rPr kumimoji="1" lang="en-US" altLang="zh-CN" dirty="0"/>
              <a:t>-</a:t>
            </a:r>
            <a:r>
              <a:rPr kumimoji="1" lang="zh-CN" altLang="en-US" dirty="0"/>
              <a:t> </a:t>
            </a:r>
            <a:r>
              <a:rPr kumimoji="1" lang="en" altLang="zh-CN" dirty="0"/>
              <a:t>Partner makes lesser number of</a:t>
            </a:r>
            <a:r>
              <a:rPr kumimoji="1" lang="zh-CN" altLang="en-US" dirty="0"/>
              <a:t> </a:t>
            </a:r>
            <a:r>
              <a:rPr kumimoji="1" lang="en" altLang="zh-CN" dirty="0"/>
              <a:t>changes compared to baselines. The</a:t>
            </a:r>
            <a:r>
              <a:rPr kumimoji="1" lang="zh-CN" altLang="en-US" dirty="0"/>
              <a:t> </a:t>
            </a:r>
            <a:r>
              <a:rPr kumimoji="1" lang="en" altLang="zh-CN" dirty="0"/>
              <a:t>changes are relatively more for less</a:t>
            </a:r>
            <a:r>
              <a:rPr kumimoji="1" lang="zh-CN" altLang="en-US" dirty="0"/>
              <a:t> </a:t>
            </a:r>
            <a:r>
              <a:rPr kumimoji="1" lang="en" altLang="zh-CN" dirty="0"/>
              <a:t>empathic responses which also tend</a:t>
            </a:r>
            <a:r>
              <a:rPr kumimoji="1" lang="zh-CN" altLang="en-US" dirty="0"/>
              <a:t> </a:t>
            </a:r>
            <a:r>
              <a:rPr kumimoji="1" lang="en" altLang="zh-CN" dirty="0"/>
              <a:t>to be shorter.</a:t>
            </a:r>
          </a:p>
        </p:txBody>
      </p:sp>
      <p:sp>
        <p:nvSpPr>
          <p:cNvPr id="4" name="灯片编号占位符 3"/>
          <p:cNvSpPr>
            <a:spLocks noGrp="1"/>
          </p:cNvSpPr>
          <p:nvPr>
            <p:ph type="sldNum" sz="quarter" idx="5"/>
          </p:nvPr>
        </p:nvSpPr>
        <p:spPr/>
        <p:txBody>
          <a:bodyPr/>
          <a:lstStyle/>
          <a:p>
            <a:fld id="{5606E220-919F-1A41-B350-2A73CE6A0258}" type="slidenum">
              <a:rPr kumimoji="1" lang="zh-CN" altLang="en-US" smtClean="0"/>
              <a:t>29</a:t>
            </a:fld>
            <a:endParaRPr kumimoji="1" lang="zh-CN" altLang="en-US"/>
          </a:p>
        </p:txBody>
      </p:sp>
    </p:spTree>
    <p:extLst>
      <p:ext uri="{BB962C8B-B14F-4D97-AF65-F5344CB8AC3E}">
        <p14:creationId xmlns:p14="http://schemas.microsoft.com/office/powerpoint/2010/main" val="2292201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06E220-919F-1A41-B350-2A73CE6A0258}" type="slidenum">
              <a:rPr kumimoji="1" lang="zh-CN" altLang="en-US" smtClean="0"/>
              <a:t>30</a:t>
            </a:fld>
            <a:endParaRPr kumimoji="1" lang="zh-CN" altLang="en-US"/>
          </a:p>
        </p:txBody>
      </p:sp>
    </p:spTree>
    <p:extLst>
      <p:ext uri="{BB962C8B-B14F-4D97-AF65-F5344CB8AC3E}">
        <p14:creationId xmlns:p14="http://schemas.microsoft.com/office/powerpoint/2010/main" val="476245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 However (read)</a:t>
            </a:r>
            <a:endParaRPr kumimoji="1" lang="zh-CN" altLang="en-US" dirty="0"/>
          </a:p>
        </p:txBody>
      </p:sp>
      <p:sp>
        <p:nvSpPr>
          <p:cNvPr id="4" name="灯片编号占位符 3"/>
          <p:cNvSpPr>
            <a:spLocks noGrp="1"/>
          </p:cNvSpPr>
          <p:nvPr>
            <p:ph type="sldNum" sz="quarter" idx="5"/>
          </p:nvPr>
        </p:nvSpPr>
        <p:spPr/>
        <p:txBody>
          <a:bodyPr/>
          <a:lstStyle/>
          <a:p>
            <a:fld id="{5606E220-919F-1A41-B350-2A73CE6A0258}" type="slidenum">
              <a:rPr kumimoji="1" lang="zh-CN" altLang="en-US" smtClean="0"/>
              <a:t>6</a:t>
            </a:fld>
            <a:endParaRPr kumimoji="1" lang="zh-CN" altLang="en-US"/>
          </a:p>
        </p:txBody>
      </p:sp>
    </p:spTree>
    <p:extLst>
      <p:ext uri="{BB962C8B-B14F-4D97-AF65-F5344CB8AC3E}">
        <p14:creationId xmlns:p14="http://schemas.microsoft.com/office/powerpoint/2010/main" val="2269453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kumimoji="1" lang="en-US" altLang="zh-CN" dirty="0"/>
              <a:t>Take an example</a:t>
            </a:r>
          </a:p>
          <a:p>
            <a:pPr marL="171450" indent="-171450">
              <a:buFontTx/>
              <a:buChar char="-"/>
            </a:pPr>
            <a:r>
              <a:rPr kumimoji="1" lang="en-US" altLang="zh-CN" dirty="0"/>
              <a:t>(click)(read)</a:t>
            </a:r>
          </a:p>
          <a:p>
            <a:pPr marL="171450" indent="-171450">
              <a:buFontTx/>
              <a:buChar char="-"/>
            </a:pPr>
            <a:r>
              <a:rPr kumimoji="1" lang="en-US" altLang="zh-CN" dirty="0"/>
              <a:t>Response with relative low empathy would say that</a:t>
            </a:r>
          </a:p>
          <a:p>
            <a:pPr marL="171450" indent="-171450">
              <a:buFontTx/>
              <a:buChar char="-"/>
            </a:pPr>
            <a:r>
              <a:rPr kumimoji="1" lang="en-US" altLang="zh-CN" dirty="0"/>
              <a:t>Actually this sentence is not bad, expressing </a:t>
            </a:r>
            <a:r>
              <a:rPr kumimoji="1" lang="en-US" altLang="zh-CN" dirty="0" err="1"/>
              <a:t>appopriate</a:t>
            </a:r>
            <a:r>
              <a:rPr kumimoji="1" lang="en-US" altLang="zh-CN" dirty="0"/>
              <a:t> </a:t>
            </a:r>
            <a:r>
              <a:rPr kumimoji="1" lang="en-US" altLang="zh-CN" dirty="0" err="1"/>
              <a:t>careness</a:t>
            </a:r>
            <a:r>
              <a:rPr kumimoji="1" lang="en-US" altLang="zh-CN" dirty="0"/>
              <a:t>. However, it might be too universal, unrelated to the specific context, or say, not empathic. imagine I say “I want to commit suicide”… It is problematic</a:t>
            </a:r>
          </a:p>
          <a:p>
            <a:pPr marL="171450" indent="-171450">
              <a:buFontTx/>
              <a:buChar char="-"/>
            </a:pPr>
            <a:r>
              <a:rPr kumimoji="1" lang="en-US" altLang="zh-CN" dirty="0"/>
              <a:t>Let’s rewrite this response to get relative high empathy</a:t>
            </a:r>
            <a:endParaRPr kumimoji="1" lang="zh-CN" altLang="en-US" dirty="0"/>
          </a:p>
        </p:txBody>
      </p:sp>
      <p:sp>
        <p:nvSpPr>
          <p:cNvPr id="4" name="灯片编号占位符 3"/>
          <p:cNvSpPr>
            <a:spLocks noGrp="1"/>
          </p:cNvSpPr>
          <p:nvPr>
            <p:ph type="sldNum" sz="quarter" idx="5"/>
          </p:nvPr>
        </p:nvSpPr>
        <p:spPr/>
        <p:txBody>
          <a:bodyPr/>
          <a:lstStyle/>
          <a:p>
            <a:fld id="{5606E220-919F-1A41-B350-2A73CE6A0258}" type="slidenum">
              <a:rPr kumimoji="1" lang="zh-CN" altLang="en-US" smtClean="0"/>
              <a:t>7</a:t>
            </a:fld>
            <a:endParaRPr kumimoji="1" lang="zh-CN" altLang="en-US"/>
          </a:p>
        </p:txBody>
      </p:sp>
    </p:spTree>
    <p:extLst>
      <p:ext uri="{BB962C8B-B14F-4D97-AF65-F5344CB8AC3E}">
        <p14:creationId xmlns:p14="http://schemas.microsoft.com/office/powerpoint/2010/main" val="1437334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06E220-919F-1A41-B350-2A73CE6A0258}" type="slidenum">
              <a:rPr kumimoji="1" lang="zh-CN" altLang="en-US" smtClean="0"/>
              <a:t>8</a:t>
            </a:fld>
            <a:endParaRPr kumimoji="1" lang="zh-CN" altLang="en-US"/>
          </a:p>
        </p:txBody>
      </p:sp>
    </p:spTree>
    <p:extLst>
      <p:ext uri="{BB962C8B-B14F-4D97-AF65-F5344CB8AC3E}">
        <p14:creationId xmlns:p14="http://schemas.microsoft.com/office/powerpoint/2010/main" val="3170595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en" altLang="zh-CN" dirty="0"/>
              <a:t>requires understanding the feelings and experiences shared by the support seeker.</a:t>
            </a:r>
          </a:p>
          <a:p>
            <a:pPr marL="228600" indent="-228600">
              <a:buAutoNum type="arabicPeriod"/>
            </a:pPr>
            <a:r>
              <a:rPr kumimoji="1" lang="en" altLang="zh-CN" dirty="0"/>
              <a:t>Take two counter examples</a:t>
            </a:r>
            <a:endParaRPr kumimoji="1" lang="zh-CN" altLang="en-US" dirty="0"/>
          </a:p>
        </p:txBody>
      </p:sp>
      <p:sp>
        <p:nvSpPr>
          <p:cNvPr id="4" name="灯片编号占位符 3"/>
          <p:cNvSpPr>
            <a:spLocks noGrp="1"/>
          </p:cNvSpPr>
          <p:nvPr>
            <p:ph type="sldNum" sz="quarter" idx="5"/>
          </p:nvPr>
        </p:nvSpPr>
        <p:spPr/>
        <p:txBody>
          <a:bodyPr/>
          <a:lstStyle/>
          <a:p>
            <a:fld id="{5606E220-919F-1A41-B350-2A73CE6A0258}" type="slidenum">
              <a:rPr kumimoji="1" lang="zh-CN" altLang="en-US" smtClean="0"/>
              <a:t>9</a:t>
            </a:fld>
            <a:endParaRPr kumimoji="1" lang="zh-CN" altLang="en-US"/>
          </a:p>
        </p:txBody>
      </p:sp>
    </p:spTree>
    <p:extLst>
      <p:ext uri="{BB962C8B-B14F-4D97-AF65-F5344CB8AC3E}">
        <p14:creationId xmlns:p14="http://schemas.microsoft.com/office/powerpoint/2010/main" val="2546189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06E220-919F-1A41-B350-2A73CE6A0258}" type="slidenum">
              <a:rPr kumimoji="1" lang="zh-CN" altLang="en-US" smtClean="0"/>
              <a:t>11</a:t>
            </a:fld>
            <a:endParaRPr kumimoji="1" lang="zh-CN" altLang="en-US"/>
          </a:p>
        </p:txBody>
      </p:sp>
    </p:spTree>
    <p:extLst>
      <p:ext uri="{BB962C8B-B14F-4D97-AF65-F5344CB8AC3E}">
        <p14:creationId xmlns:p14="http://schemas.microsoft.com/office/powerpoint/2010/main" val="1679420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06E220-919F-1A41-B350-2A73CE6A0258}" type="slidenum">
              <a:rPr kumimoji="1" lang="zh-CN" altLang="en-US" smtClean="0"/>
              <a:t>13</a:t>
            </a:fld>
            <a:endParaRPr kumimoji="1" lang="zh-CN" altLang="en-US"/>
          </a:p>
        </p:txBody>
      </p:sp>
    </p:spTree>
    <p:extLst>
      <p:ext uri="{BB962C8B-B14F-4D97-AF65-F5344CB8AC3E}">
        <p14:creationId xmlns:p14="http://schemas.microsoft.com/office/powerpoint/2010/main" val="2457281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kumimoji="1" lang="en-US" altLang="zh-CN" dirty="0"/>
              <a:t>- RL can be seen as a Sweet point between Machine Learning and Control Theory</a:t>
            </a:r>
          </a:p>
          <a:p>
            <a:pPr marL="0" indent="0">
              <a:buNone/>
            </a:pPr>
            <a:r>
              <a:rPr kumimoji="1" lang="en-US" altLang="zh-CN" dirty="0"/>
              <a:t>- There are four fundamental concepts in RL </a:t>
            </a:r>
          </a:p>
          <a:p>
            <a:pPr marL="0" indent="0">
              <a:buNone/>
            </a:pPr>
            <a:r>
              <a:rPr kumimoji="1" lang="en-US" altLang="zh-CN" dirty="0"/>
              <a:t>- (read)</a:t>
            </a:r>
            <a:endParaRPr kumimoji="1" lang="zh-CN" altLang="en-US" dirty="0"/>
          </a:p>
          <a:p>
            <a:r>
              <a:rPr kumimoji="1" lang="en-US" altLang="zh-CN" dirty="0"/>
              <a:t>- In reinforcement learning, the robot(or say agent) should continuously interact with the environment.</a:t>
            </a:r>
          </a:p>
          <a:p>
            <a:r>
              <a:rPr kumimoji="1" lang="en-US" altLang="zh-CN" dirty="0"/>
              <a:t>- Following a certain policy (or say strategy), the agent moves from state S and takes action A to interact with the environment and get some feedback(or say reward)</a:t>
            </a:r>
            <a:endParaRPr kumimoji="1" lang="zh-CN" altLang="en-US" dirty="0"/>
          </a:p>
        </p:txBody>
      </p:sp>
      <p:sp>
        <p:nvSpPr>
          <p:cNvPr id="4" name="灯片编号占位符 3"/>
          <p:cNvSpPr>
            <a:spLocks noGrp="1"/>
          </p:cNvSpPr>
          <p:nvPr>
            <p:ph type="sldNum" sz="quarter" idx="5"/>
          </p:nvPr>
        </p:nvSpPr>
        <p:spPr/>
        <p:txBody>
          <a:bodyPr/>
          <a:lstStyle/>
          <a:p>
            <a:fld id="{5606E220-919F-1A41-B350-2A73CE6A0258}" type="slidenum">
              <a:rPr kumimoji="1" lang="zh-CN" altLang="en-US" smtClean="0"/>
              <a:t>16</a:t>
            </a:fld>
            <a:endParaRPr kumimoji="1" lang="zh-CN" altLang="en-US"/>
          </a:p>
        </p:txBody>
      </p:sp>
    </p:spTree>
    <p:extLst>
      <p:ext uri="{BB962C8B-B14F-4D97-AF65-F5344CB8AC3E}">
        <p14:creationId xmlns:p14="http://schemas.microsoft.com/office/powerpoint/2010/main" val="363546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kumimoji="1" lang="en-US" altLang="zh-CN" dirty="0"/>
              <a:t>- (click)Take the mouse in a maze as an example</a:t>
            </a:r>
          </a:p>
          <a:p>
            <a:pPr marL="0" indent="0">
              <a:buNone/>
            </a:pPr>
            <a:r>
              <a:rPr kumimoji="1" lang="en-US" altLang="zh-CN" dirty="0"/>
              <a:t>- Here the agent is the mouse, the environment is a maze.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(click)The mouse gets to measure its current state S in the environment which is his current position. Note that the whole maze is unseen to the mouse, but he could remember where he has already been through, which is his previous states. </a:t>
            </a:r>
          </a:p>
          <a:p>
            <a:pPr marL="0" indent="0">
              <a:buNone/>
            </a:pPr>
            <a:r>
              <a:rPr kumimoji="1" lang="en-US" altLang="zh-CN" dirty="0"/>
              <a:t>- (click)Then the mouse needs to take some actions whether to go forward or backward, this direction or that direction.</a:t>
            </a:r>
          </a:p>
          <a:p>
            <a:pPr marL="0" indent="0">
              <a:buNone/>
            </a:pPr>
            <a:r>
              <a:rPr kumimoji="1" lang="en-US" altLang="zh-CN" dirty="0"/>
              <a:t>- (click)In the very end of the game, the mouse will crack the maze and get his reward——a piece of cheese.</a:t>
            </a:r>
          </a:p>
          <a:p>
            <a:pPr marL="0" indent="0">
              <a:buNone/>
            </a:pPr>
            <a:r>
              <a:rPr kumimoji="1" lang="en-US" altLang="zh-CN" dirty="0"/>
              <a:t>- So we can see the reward is very sparse, only in the end can we get positive feedback from the environment.</a:t>
            </a:r>
          </a:p>
          <a:p>
            <a:pPr marL="0" indent="0">
              <a:buNone/>
            </a:pPr>
            <a:r>
              <a:rPr kumimoji="1" lang="en-US" altLang="zh-CN" dirty="0"/>
              <a:t>- A natural idea is that we give dense reward at each step, to tell the mouse whether this action is right or wrong. </a:t>
            </a:r>
          </a:p>
          <a:p>
            <a:pPr marL="0" indent="0">
              <a:buNone/>
            </a:pPr>
            <a:endParaRPr kumimoji="1" lang="en-US" altLang="zh-CN" dirty="0"/>
          </a:p>
          <a:p>
            <a:pPr marL="0" indent="0">
              <a:buNone/>
            </a:pPr>
            <a:r>
              <a:rPr kumimoji="1" lang="en-US" altLang="zh-CN" dirty="0"/>
              <a:t>- So, in the design of a reinforcement framework, a good reward function is the key to train an efficient model. </a:t>
            </a:r>
          </a:p>
          <a:p>
            <a:pPr marL="0" indent="0">
              <a:buNone/>
            </a:pPr>
            <a:endParaRPr kumimoji="1" lang="en-US" altLang="zh-CN" dirty="0"/>
          </a:p>
          <a:p>
            <a:pPr marL="0" indent="0">
              <a:buNone/>
            </a:pPr>
            <a:endParaRPr kumimoji="1" lang="en-US" altLang="zh-CN" dirty="0"/>
          </a:p>
        </p:txBody>
      </p:sp>
      <p:sp>
        <p:nvSpPr>
          <p:cNvPr id="4" name="灯片编号占位符 3"/>
          <p:cNvSpPr>
            <a:spLocks noGrp="1"/>
          </p:cNvSpPr>
          <p:nvPr>
            <p:ph type="sldNum" sz="quarter" idx="5"/>
          </p:nvPr>
        </p:nvSpPr>
        <p:spPr/>
        <p:txBody>
          <a:bodyPr/>
          <a:lstStyle/>
          <a:p>
            <a:fld id="{5606E220-919F-1A41-B350-2A73CE6A0258}" type="slidenum">
              <a:rPr kumimoji="1" lang="zh-CN" altLang="en-US" smtClean="0"/>
              <a:t>17</a:t>
            </a:fld>
            <a:endParaRPr kumimoji="1" lang="zh-CN" altLang="en-US"/>
          </a:p>
        </p:txBody>
      </p:sp>
    </p:spTree>
    <p:extLst>
      <p:ext uri="{BB962C8B-B14F-4D97-AF65-F5344CB8AC3E}">
        <p14:creationId xmlns:p14="http://schemas.microsoft.com/office/powerpoint/2010/main" val="33661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B7FCA-90D8-1B46-9556-3932BEFE739C}"/>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35A15BBC-C7C3-064A-81DF-D1F0C99B0D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5A44E29E-A64B-A14A-88CC-45F428478701}"/>
              </a:ext>
            </a:extLst>
          </p:cNvPr>
          <p:cNvSpPr>
            <a:spLocks noGrp="1"/>
          </p:cNvSpPr>
          <p:nvPr>
            <p:ph type="dt" sz="half" idx="10"/>
          </p:nvPr>
        </p:nvSpPr>
        <p:spPr/>
        <p:txBody>
          <a:bodyPr/>
          <a:lstStyle/>
          <a:p>
            <a:fld id="{FF99C217-4B53-FC47-803F-1CD9B0C26A16}" type="datetime1">
              <a:rPr kumimoji="1" lang="zh-CN" altLang="en-US" smtClean="0"/>
              <a:t>2021/5/12</a:t>
            </a:fld>
            <a:endParaRPr kumimoji="1" lang="zh-CN" altLang="en-US"/>
          </a:p>
        </p:txBody>
      </p:sp>
      <p:sp>
        <p:nvSpPr>
          <p:cNvPr id="5" name="页脚占位符 4">
            <a:extLst>
              <a:ext uri="{FF2B5EF4-FFF2-40B4-BE49-F238E27FC236}">
                <a16:creationId xmlns:a16="http://schemas.microsoft.com/office/drawing/2014/main" id="{49147542-1108-7F44-9380-3946277E8A2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9B2A977-3083-0E44-9CEA-0668F84C286A}"/>
              </a:ext>
            </a:extLst>
          </p:cNvPr>
          <p:cNvSpPr>
            <a:spLocks noGrp="1"/>
          </p:cNvSpPr>
          <p:nvPr>
            <p:ph type="sldNum" sz="quarter" idx="12"/>
          </p:nvPr>
        </p:nvSpPr>
        <p:spPr/>
        <p:txBody>
          <a:bodyPr/>
          <a:lstStyle/>
          <a:p>
            <a:fld id="{DA32BE5F-6225-4A45-9109-AA5AEDAB4086}" type="slidenum">
              <a:rPr kumimoji="1" lang="zh-CN" altLang="en-US" smtClean="0"/>
              <a:t>‹#›</a:t>
            </a:fld>
            <a:endParaRPr kumimoji="1" lang="zh-CN" altLang="en-US"/>
          </a:p>
        </p:txBody>
      </p:sp>
    </p:spTree>
    <p:extLst>
      <p:ext uri="{BB962C8B-B14F-4D97-AF65-F5344CB8AC3E}">
        <p14:creationId xmlns:p14="http://schemas.microsoft.com/office/powerpoint/2010/main" val="2938775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C0CDA8-7B68-8D40-A5D8-805CE219951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AFB1F6D-A469-714E-B853-D3BC755C2DC7}"/>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ECA049F-B52E-F64C-9CC5-B870E6EF2888}"/>
              </a:ext>
            </a:extLst>
          </p:cNvPr>
          <p:cNvSpPr>
            <a:spLocks noGrp="1"/>
          </p:cNvSpPr>
          <p:nvPr>
            <p:ph type="dt" sz="half" idx="10"/>
          </p:nvPr>
        </p:nvSpPr>
        <p:spPr/>
        <p:txBody>
          <a:bodyPr/>
          <a:lstStyle/>
          <a:p>
            <a:fld id="{E66E4676-658C-554A-B0C6-09CEA32EA581}" type="datetime1">
              <a:rPr kumimoji="1" lang="zh-CN" altLang="en-US" smtClean="0"/>
              <a:t>2021/5/12</a:t>
            </a:fld>
            <a:endParaRPr kumimoji="1" lang="zh-CN" altLang="en-US"/>
          </a:p>
        </p:txBody>
      </p:sp>
      <p:sp>
        <p:nvSpPr>
          <p:cNvPr id="5" name="页脚占位符 4">
            <a:extLst>
              <a:ext uri="{FF2B5EF4-FFF2-40B4-BE49-F238E27FC236}">
                <a16:creationId xmlns:a16="http://schemas.microsoft.com/office/drawing/2014/main" id="{415DF096-0DF3-024D-B2AB-2B1473D2D06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4ADAB4E-EEFB-494F-8736-F66A03D493FB}"/>
              </a:ext>
            </a:extLst>
          </p:cNvPr>
          <p:cNvSpPr>
            <a:spLocks noGrp="1"/>
          </p:cNvSpPr>
          <p:nvPr>
            <p:ph type="sldNum" sz="quarter" idx="12"/>
          </p:nvPr>
        </p:nvSpPr>
        <p:spPr/>
        <p:txBody>
          <a:bodyPr/>
          <a:lstStyle/>
          <a:p>
            <a:fld id="{DA32BE5F-6225-4A45-9109-AA5AEDAB4086}" type="slidenum">
              <a:rPr kumimoji="1" lang="zh-CN" altLang="en-US" smtClean="0"/>
              <a:t>‹#›</a:t>
            </a:fld>
            <a:endParaRPr kumimoji="1" lang="zh-CN" altLang="en-US"/>
          </a:p>
        </p:txBody>
      </p:sp>
    </p:spTree>
    <p:extLst>
      <p:ext uri="{BB962C8B-B14F-4D97-AF65-F5344CB8AC3E}">
        <p14:creationId xmlns:p14="http://schemas.microsoft.com/office/powerpoint/2010/main" val="4064047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8E54796-48D5-1A44-82B9-87B1F1BB19FC}"/>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1E3D0429-1AF6-9C44-9120-8D294975211E}"/>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633F7FC-B654-AC41-8309-27344A8AFD91}"/>
              </a:ext>
            </a:extLst>
          </p:cNvPr>
          <p:cNvSpPr>
            <a:spLocks noGrp="1"/>
          </p:cNvSpPr>
          <p:nvPr>
            <p:ph type="dt" sz="half" idx="10"/>
          </p:nvPr>
        </p:nvSpPr>
        <p:spPr/>
        <p:txBody>
          <a:bodyPr/>
          <a:lstStyle/>
          <a:p>
            <a:fld id="{0FF57B5D-85CB-8042-9109-25B75276917F}" type="datetime1">
              <a:rPr kumimoji="1" lang="zh-CN" altLang="en-US" smtClean="0"/>
              <a:t>2021/5/12</a:t>
            </a:fld>
            <a:endParaRPr kumimoji="1" lang="zh-CN" altLang="en-US"/>
          </a:p>
        </p:txBody>
      </p:sp>
      <p:sp>
        <p:nvSpPr>
          <p:cNvPr id="5" name="页脚占位符 4">
            <a:extLst>
              <a:ext uri="{FF2B5EF4-FFF2-40B4-BE49-F238E27FC236}">
                <a16:creationId xmlns:a16="http://schemas.microsoft.com/office/drawing/2014/main" id="{2B2AD101-A1E1-DE43-8E95-8F25DB22450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4CC1350-2564-844C-8026-C9E61B2A53A5}"/>
              </a:ext>
            </a:extLst>
          </p:cNvPr>
          <p:cNvSpPr>
            <a:spLocks noGrp="1"/>
          </p:cNvSpPr>
          <p:nvPr>
            <p:ph type="sldNum" sz="quarter" idx="12"/>
          </p:nvPr>
        </p:nvSpPr>
        <p:spPr/>
        <p:txBody>
          <a:bodyPr/>
          <a:lstStyle/>
          <a:p>
            <a:fld id="{DA32BE5F-6225-4A45-9109-AA5AEDAB4086}" type="slidenum">
              <a:rPr kumimoji="1" lang="zh-CN" altLang="en-US" smtClean="0"/>
              <a:t>‹#›</a:t>
            </a:fld>
            <a:endParaRPr kumimoji="1" lang="zh-CN" altLang="en-US"/>
          </a:p>
        </p:txBody>
      </p:sp>
    </p:spTree>
    <p:extLst>
      <p:ext uri="{BB962C8B-B14F-4D97-AF65-F5344CB8AC3E}">
        <p14:creationId xmlns:p14="http://schemas.microsoft.com/office/powerpoint/2010/main" val="1139689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DFF7E1-144E-8F42-942E-DB5EA2FDE65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C16EFFF3-58D1-BB43-B43C-130C57265582}"/>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059BFA2-0679-434A-BC56-D39EF0863556}"/>
              </a:ext>
            </a:extLst>
          </p:cNvPr>
          <p:cNvSpPr>
            <a:spLocks noGrp="1"/>
          </p:cNvSpPr>
          <p:nvPr>
            <p:ph type="dt" sz="half" idx="10"/>
          </p:nvPr>
        </p:nvSpPr>
        <p:spPr/>
        <p:txBody>
          <a:bodyPr/>
          <a:lstStyle/>
          <a:p>
            <a:fld id="{ED7BC51F-0247-9C4C-BCBC-B6E6793EE50C}" type="datetime1">
              <a:rPr kumimoji="1" lang="zh-CN" altLang="en-US" smtClean="0"/>
              <a:t>2021/5/12</a:t>
            </a:fld>
            <a:endParaRPr kumimoji="1" lang="zh-CN" altLang="en-US"/>
          </a:p>
        </p:txBody>
      </p:sp>
      <p:sp>
        <p:nvSpPr>
          <p:cNvPr id="5" name="页脚占位符 4">
            <a:extLst>
              <a:ext uri="{FF2B5EF4-FFF2-40B4-BE49-F238E27FC236}">
                <a16:creationId xmlns:a16="http://schemas.microsoft.com/office/drawing/2014/main" id="{62148F88-D871-7148-A032-6CB2B67C28E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F465571-B6FA-BC48-B01F-7A10C7CC5BAA}"/>
              </a:ext>
            </a:extLst>
          </p:cNvPr>
          <p:cNvSpPr>
            <a:spLocks noGrp="1"/>
          </p:cNvSpPr>
          <p:nvPr>
            <p:ph type="sldNum" sz="quarter" idx="12"/>
          </p:nvPr>
        </p:nvSpPr>
        <p:spPr/>
        <p:txBody>
          <a:bodyPr/>
          <a:lstStyle/>
          <a:p>
            <a:fld id="{DA32BE5F-6225-4A45-9109-AA5AEDAB4086}" type="slidenum">
              <a:rPr kumimoji="1" lang="zh-CN" altLang="en-US" smtClean="0"/>
              <a:t>‹#›</a:t>
            </a:fld>
            <a:endParaRPr kumimoji="1" lang="zh-CN" altLang="en-US"/>
          </a:p>
        </p:txBody>
      </p:sp>
    </p:spTree>
    <p:extLst>
      <p:ext uri="{BB962C8B-B14F-4D97-AF65-F5344CB8AC3E}">
        <p14:creationId xmlns:p14="http://schemas.microsoft.com/office/powerpoint/2010/main" val="4146200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0ED75-8E2E-DB4A-93DC-12F00AA8A38C}"/>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EEF3AF0-9B3C-4A4F-B3E1-1D01D75A5E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3C1DC56-60D1-354E-AAB7-9BE78F97950F}"/>
              </a:ext>
            </a:extLst>
          </p:cNvPr>
          <p:cNvSpPr>
            <a:spLocks noGrp="1"/>
          </p:cNvSpPr>
          <p:nvPr>
            <p:ph type="dt" sz="half" idx="10"/>
          </p:nvPr>
        </p:nvSpPr>
        <p:spPr/>
        <p:txBody>
          <a:bodyPr/>
          <a:lstStyle/>
          <a:p>
            <a:fld id="{865EBFBB-4228-2D4D-B8DB-82727D305CEA}" type="datetime1">
              <a:rPr kumimoji="1" lang="zh-CN" altLang="en-US" smtClean="0"/>
              <a:t>2021/5/12</a:t>
            </a:fld>
            <a:endParaRPr kumimoji="1" lang="zh-CN" altLang="en-US"/>
          </a:p>
        </p:txBody>
      </p:sp>
      <p:sp>
        <p:nvSpPr>
          <p:cNvPr id="5" name="页脚占位符 4">
            <a:extLst>
              <a:ext uri="{FF2B5EF4-FFF2-40B4-BE49-F238E27FC236}">
                <a16:creationId xmlns:a16="http://schemas.microsoft.com/office/drawing/2014/main" id="{B4683A21-90B0-6C44-8C89-801838500A2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5572998-FBD6-9946-9839-2BB0F50BC320}"/>
              </a:ext>
            </a:extLst>
          </p:cNvPr>
          <p:cNvSpPr>
            <a:spLocks noGrp="1"/>
          </p:cNvSpPr>
          <p:nvPr>
            <p:ph type="sldNum" sz="quarter" idx="12"/>
          </p:nvPr>
        </p:nvSpPr>
        <p:spPr/>
        <p:txBody>
          <a:bodyPr/>
          <a:lstStyle/>
          <a:p>
            <a:fld id="{DA32BE5F-6225-4A45-9109-AA5AEDAB4086}" type="slidenum">
              <a:rPr kumimoji="1" lang="zh-CN" altLang="en-US" smtClean="0"/>
              <a:t>‹#›</a:t>
            </a:fld>
            <a:endParaRPr kumimoji="1" lang="zh-CN" altLang="en-US"/>
          </a:p>
        </p:txBody>
      </p:sp>
    </p:spTree>
    <p:extLst>
      <p:ext uri="{BB962C8B-B14F-4D97-AF65-F5344CB8AC3E}">
        <p14:creationId xmlns:p14="http://schemas.microsoft.com/office/powerpoint/2010/main" val="1587713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C0A76B-0A1A-A141-BCC1-0F34F4D4BEC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A18C2479-EB90-A84F-89DF-7580D3654314}"/>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CCD73C97-A916-5F4A-AC0D-4F2E6A9ED364}"/>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01CBD9C2-FFB7-F543-B1D4-0051D5E825BA}"/>
              </a:ext>
            </a:extLst>
          </p:cNvPr>
          <p:cNvSpPr>
            <a:spLocks noGrp="1"/>
          </p:cNvSpPr>
          <p:nvPr>
            <p:ph type="dt" sz="half" idx="10"/>
          </p:nvPr>
        </p:nvSpPr>
        <p:spPr/>
        <p:txBody>
          <a:bodyPr/>
          <a:lstStyle/>
          <a:p>
            <a:fld id="{93A3ABF6-777C-604F-A57F-A6565E6A0B43}" type="datetime1">
              <a:rPr kumimoji="1" lang="zh-CN" altLang="en-US" smtClean="0"/>
              <a:t>2021/5/12</a:t>
            </a:fld>
            <a:endParaRPr kumimoji="1" lang="zh-CN" altLang="en-US"/>
          </a:p>
        </p:txBody>
      </p:sp>
      <p:sp>
        <p:nvSpPr>
          <p:cNvPr id="6" name="页脚占位符 5">
            <a:extLst>
              <a:ext uri="{FF2B5EF4-FFF2-40B4-BE49-F238E27FC236}">
                <a16:creationId xmlns:a16="http://schemas.microsoft.com/office/drawing/2014/main" id="{982BB16E-36CF-A34E-926D-8B27CBC8750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631534C-3635-5344-95DD-CFCCEF2AF1EA}"/>
              </a:ext>
            </a:extLst>
          </p:cNvPr>
          <p:cNvSpPr>
            <a:spLocks noGrp="1"/>
          </p:cNvSpPr>
          <p:nvPr>
            <p:ph type="sldNum" sz="quarter" idx="12"/>
          </p:nvPr>
        </p:nvSpPr>
        <p:spPr/>
        <p:txBody>
          <a:bodyPr/>
          <a:lstStyle/>
          <a:p>
            <a:fld id="{DA32BE5F-6225-4A45-9109-AA5AEDAB4086}" type="slidenum">
              <a:rPr kumimoji="1" lang="zh-CN" altLang="en-US" smtClean="0"/>
              <a:t>‹#›</a:t>
            </a:fld>
            <a:endParaRPr kumimoji="1" lang="zh-CN" altLang="en-US"/>
          </a:p>
        </p:txBody>
      </p:sp>
    </p:spTree>
    <p:extLst>
      <p:ext uri="{BB962C8B-B14F-4D97-AF65-F5344CB8AC3E}">
        <p14:creationId xmlns:p14="http://schemas.microsoft.com/office/powerpoint/2010/main" val="2599019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81829-5793-4D45-B08F-08CD887826E3}"/>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2868C3D-122A-9941-AC09-BC42F06119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9FF7FCC-C4E5-5644-9793-886F9D37F89E}"/>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D82D8461-5A67-F04E-9E4B-0080B78CB0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735E663C-A997-F643-BABE-59B4B06DD50F}"/>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6E5823A-9553-634C-81FA-72A06F516811}"/>
              </a:ext>
            </a:extLst>
          </p:cNvPr>
          <p:cNvSpPr>
            <a:spLocks noGrp="1"/>
          </p:cNvSpPr>
          <p:nvPr>
            <p:ph type="dt" sz="half" idx="10"/>
          </p:nvPr>
        </p:nvSpPr>
        <p:spPr/>
        <p:txBody>
          <a:bodyPr/>
          <a:lstStyle/>
          <a:p>
            <a:fld id="{96ACAF2F-D60D-E34C-8215-181F1911ADDB}" type="datetime1">
              <a:rPr kumimoji="1" lang="zh-CN" altLang="en-US" smtClean="0"/>
              <a:t>2021/5/12</a:t>
            </a:fld>
            <a:endParaRPr kumimoji="1" lang="zh-CN" altLang="en-US"/>
          </a:p>
        </p:txBody>
      </p:sp>
      <p:sp>
        <p:nvSpPr>
          <p:cNvPr id="8" name="页脚占位符 7">
            <a:extLst>
              <a:ext uri="{FF2B5EF4-FFF2-40B4-BE49-F238E27FC236}">
                <a16:creationId xmlns:a16="http://schemas.microsoft.com/office/drawing/2014/main" id="{45D938C0-8E08-D044-8C95-E9FD60559F15}"/>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10C168BA-2A3C-5644-8B1A-55A4966E41C4}"/>
              </a:ext>
            </a:extLst>
          </p:cNvPr>
          <p:cNvSpPr>
            <a:spLocks noGrp="1"/>
          </p:cNvSpPr>
          <p:nvPr>
            <p:ph type="sldNum" sz="quarter" idx="12"/>
          </p:nvPr>
        </p:nvSpPr>
        <p:spPr/>
        <p:txBody>
          <a:bodyPr/>
          <a:lstStyle/>
          <a:p>
            <a:fld id="{DA32BE5F-6225-4A45-9109-AA5AEDAB4086}" type="slidenum">
              <a:rPr kumimoji="1" lang="zh-CN" altLang="en-US" smtClean="0"/>
              <a:t>‹#›</a:t>
            </a:fld>
            <a:endParaRPr kumimoji="1" lang="zh-CN" altLang="en-US"/>
          </a:p>
        </p:txBody>
      </p:sp>
    </p:spTree>
    <p:extLst>
      <p:ext uri="{BB962C8B-B14F-4D97-AF65-F5344CB8AC3E}">
        <p14:creationId xmlns:p14="http://schemas.microsoft.com/office/powerpoint/2010/main" val="4038280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1A55B-158C-7248-8959-0D5188C208CA}"/>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07B433E-D569-E946-86D8-08F7948C23D9}"/>
              </a:ext>
            </a:extLst>
          </p:cNvPr>
          <p:cNvSpPr>
            <a:spLocks noGrp="1"/>
          </p:cNvSpPr>
          <p:nvPr>
            <p:ph type="dt" sz="half" idx="10"/>
          </p:nvPr>
        </p:nvSpPr>
        <p:spPr/>
        <p:txBody>
          <a:bodyPr/>
          <a:lstStyle/>
          <a:p>
            <a:fld id="{B064AE20-776F-B24E-8493-8B63720F18BB}" type="datetime1">
              <a:rPr kumimoji="1" lang="zh-CN" altLang="en-US" smtClean="0"/>
              <a:t>2021/5/12</a:t>
            </a:fld>
            <a:endParaRPr kumimoji="1" lang="zh-CN" altLang="en-US"/>
          </a:p>
        </p:txBody>
      </p:sp>
      <p:sp>
        <p:nvSpPr>
          <p:cNvPr id="4" name="页脚占位符 3">
            <a:extLst>
              <a:ext uri="{FF2B5EF4-FFF2-40B4-BE49-F238E27FC236}">
                <a16:creationId xmlns:a16="http://schemas.microsoft.com/office/drawing/2014/main" id="{E52D2136-93A3-354A-80B6-3424EB4EB870}"/>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54215825-1B07-C94C-A0FF-7F4987347ACE}"/>
              </a:ext>
            </a:extLst>
          </p:cNvPr>
          <p:cNvSpPr>
            <a:spLocks noGrp="1"/>
          </p:cNvSpPr>
          <p:nvPr>
            <p:ph type="sldNum" sz="quarter" idx="12"/>
          </p:nvPr>
        </p:nvSpPr>
        <p:spPr/>
        <p:txBody>
          <a:bodyPr/>
          <a:lstStyle/>
          <a:p>
            <a:fld id="{DA32BE5F-6225-4A45-9109-AA5AEDAB4086}" type="slidenum">
              <a:rPr kumimoji="1" lang="zh-CN" altLang="en-US" smtClean="0"/>
              <a:t>‹#›</a:t>
            </a:fld>
            <a:endParaRPr kumimoji="1" lang="zh-CN" altLang="en-US"/>
          </a:p>
        </p:txBody>
      </p:sp>
    </p:spTree>
    <p:extLst>
      <p:ext uri="{BB962C8B-B14F-4D97-AF65-F5344CB8AC3E}">
        <p14:creationId xmlns:p14="http://schemas.microsoft.com/office/powerpoint/2010/main" val="1554160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A6BFCD7-268C-6744-9F66-354A9FA7AF40}"/>
              </a:ext>
            </a:extLst>
          </p:cNvPr>
          <p:cNvSpPr>
            <a:spLocks noGrp="1"/>
          </p:cNvSpPr>
          <p:nvPr>
            <p:ph type="dt" sz="half" idx="10"/>
          </p:nvPr>
        </p:nvSpPr>
        <p:spPr/>
        <p:txBody>
          <a:bodyPr/>
          <a:lstStyle/>
          <a:p>
            <a:fld id="{382BA15D-7AAE-B945-9327-DED551B37545}" type="datetime1">
              <a:rPr kumimoji="1" lang="zh-CN" altLang="en-US" smtClean="0"/>
              <a:t>2021/5/12</a:t>
            </a:fld>
            <a:endParaRPr kumimoji="1" lang="zh-CN" altLang="en-US"/>
          </a:p>
        </p:txBody>
      </p:sp>
      <p:sp>
        <p:nvSpPr>
          <p:cNvPr id="3" name="页脚占位符 2">
            <a:extLst>
              <a:ext uri="{FF2B5EF4-FFF2-40B4-BE49-F238E27FC236}">
                <a16:creationId xmlns:a16="http://schemas.microsoft.com/office/drawing/2014/main" id="{DA5A493F-8297-B149-A961-6C4DE75188CF}"/>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12AE2ED5-5141-8948-B57D-FB4FD3688042}"/>
              </a:ext>
            </a:extLst>
          </p:cNvPr>
          <p:cNvSpPr>
            <a:spLocks noGrp="1"/>
          </p:cNvSpPr>
          <p:nvPr>
            <p:ph type="sldNum" sz="quarter" idx="12"/>
          </p:nvPr>
        </p:nvSpPr>
        <p:spPr/>
        <p:txBody>
          <a:bodyPr/>
          <a:lstStyle/>
          <a:p>
            <a:fld id="{DA32BE5F-6225-4A45-9109-AA5AEDAB4086}" type="slidenum">
              <a:rPr kumimoji="1" lang="zh-CN" altLang="en-US" smtClean="0"/>
              <a:t>‹#›</a:t>
            </a:fld>
            <a:endParaRPr kumimoji="1" lang="zh-CN" altLang="en-US"/>
          </a:p>
        </p:txBody>
      </p:sp>
    </p:spTree>
    <p:extLst>
      <p:ext uri="{BB962C8B-B14F-4D97-AF65-F5344CB8AC3E}">
        <p14:creationId xmlns:p14="http://schemas.microsoft.com/office/powerpoint/2010/main" val="296451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B66FA4-463B-0C47-9EF3-B6FCE20AA3D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78CD716B-7C53-A642-AB4C-A1D462BAC4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55276713-EF9D-C641-A150-8C006BCDFE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BD9A541E-889F-744F-AF9A-ABC2694BAD1F}"/>
              </a:ext>
            </a:extLst>
          </p:cNvPr>
          <p:cNvSpPr>
            <a:spLocks noGrp="1"/>
          </p:cNvSpPr>
          <p:nvPr>
            <p:ph type="dt" sz="half" idx="10"/>
          </p:nvPr>
        </p:nvSpPr>
        <p:spPr/>
        <p:txBody>
          <a:bodyPr/>
          <a:lstStyle/>
          <a:p>
            <a:fld id="{798A7F62-BB2C-744B-8BE7-EAB33CD15598}" type="datetime1">
              <a:rPr kumimoji="1" lang="zh-CN" altLang="en-US" smtClean="0"/>
              <a:t>2021/5/12</a:t>
            </a:fld>
            <a:endParaRPr kumimoji="1" lang="zh-CN" altLang="en-US"/>
          </a:p>
        </p:txBody>
      </p:sp>
      <p:sp>
        <p:nvSpPr>
          <p:cNvPr id="6" name="页脚占位符 5">
            <a:extLst>
              <a:ext uri="{FF2B5EF4-FFF2-40B4-BE49-F238E27FC236}">
                <a16:creationId xmlns:a16="http://schemas.microsoft.com/office/drawing/2014/main" id="{F867FD6E-3C82-1C45-8013-98F5DE2B66D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DFB8ADB-7722-F246-AA03-1F93952FDF0D}"/>
              </a:ext>
            </a:extLst>
          </p:cNvPr>
          <p:cNvSpPr>
            <a:spLocks noGrp="1"/>
          </p:cNvSpPr>
          <p:nvPr>
            <p:ph type="sldNum" sz="quarter" idx="12"/>
          </p:nvPr>
        </p:nvSpPr>
        <p:spPr/>
        <p:txBody>
          <a:bodyPr/>
          <a:lstStyle/>
          <a:p>
            <a:fld id="{DA32BE5F-6225-4A45-9109-AA5AEDAB4086}" type="slidenum">
              <a:rPr kumimoji="1" lang="zh-CN" altLang="en-US" smtClean="0"/>
              <a:t>‹#›</a:t>
            </a:fld>
            <a:endParaRPr kumimoji="1" lang="zh-CN" altLang="en-US"/>
          </a:p>
        </p:txBody>
      </p:sp>
    </p:spTree>
    <p:extLst>
      <p:ext uri="{BB962C8B-B14F-4D97-AF65-F5344CB8AC3E}">
        <p14:creationId xmlns:p14="http://schemas.microsoft.com/office/powerpoint/2010/main" val="2450857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5B5FA9-B713-A241-8B2E-4A0AB552A99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03E7ED96-936B-C24B-A717-88B122A3CD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400772E0-71F8-9B42-880D-C8AC890080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B1A4EBDF-E595-8149-A36B-27E8B445174B}"/>
              </a:ext>
            </a:extLst>
          </p:cNvPr>
          <p:cNvSpPr>
            <a:spLocks noGrp="1"/>
          </p:cNvSpPr>
          <p:nvPr>
            <p:ph type="dt" sz="half" idx="10"/>
          </p:nvPr>
        </p:nvSpPr>
        <p:spPr/>
        <p:txBody>
          <a:bodyPr/>
          <a:lstStyle/>
          <a:p>
            <a:fld id="{D28D165D-8EAF-BA40-8207-118EF66E1186}" type="datetime1">
              <a:rPr kumimoji="1" lang="zh-CN" altLang="en-US" smtClean="0"/>
              <a:t>2021/5/12</a:t>
            </a:fld>
            <a:endParaRPr kumimoji="1" lang="zh-CN" altLang="en-US"/>
          </a:p>
        </p:txBody>
      </p:sp>
      <p:sp>
        <p:nvSpPr>
          <p:cNvPr id="6" name="页脚占位符 5">
            <a:extLst>
              <a:ext uri="{FF2B5EF4-FFF2-40B4-BE49-F238E27FC236}">
                <a16:creationId xmlns:a16="http://schemas.microsoft.com/office/drawing/2014/main" id="{E3D99C86-AD5A-1C4A-8864-7A619244875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B8AB1D7-7627-3C4F-BC1A-B59B0EFCF08B}"/>
              </a:ext>
            </a:extLst>
          </p:cNvPr>
          <p:cNvSpPr>
            <a:spLocks noGrp="1"/>
          </p:cNvSpPr>
          <p:nvPr>
            <p:ph type="sldNum" sz="quarter" idx="12"/>
          </p:nvPr>
        </p:nvSpPr>
        <p:spPr/>
        <p:txBody>
          <a:bodyPr/>
          <a:lstStyle/>
          <a:p>
            <a:fld id="{DA32BE5F-6225-4A45-9109-AA5AEDAB4086}" type="slidenum">
              <a:rPr kumimoji="1" lang="zh-CN" altLang="en-US" smtClean="0"/>
              <a:t>‹#›</a:t>
            </a:fld>
            <a:endParaRPr kumimoji="1" lang="zh-CN" altLang="en-US"/>
          </a:p>
        </p:txBody>
      </p:sp>
    </p:spTree>
    <p:extLst>
      <p:ext uri="{BB962C8B-B14F-4D97-AF65-F5344CB8AC3E}">
        <p14:creationId xmlns:p14="http://schemas.microsoft.com/office/powerpoint/2010/main" val="1235256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C34C229-FECA-E940-BD1D-BC88DE7E8A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134231A-948C-9842-A1FA-BFB907DCB2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27F7624-5302-A24B-937C-D004D4CB1F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7A2C7A-F815-CC41-8CBC-2B03883703C7}" type="datetime1">
              <a:rPr kumimoji="1" lang="zh-CN" altLang="en-US" smtClean="0"/>
              <a:t>2021/5/12</a:t>
            </a:fld>
            <a:endParaRPr kumimoji="1" lang="zh-CN" altLang="en-US"/>
          </a:p>
        </p:txBody>
      </p:sp>
      <p:sp>
        <p:nvSpPr>
          <p:cNvPr id="5" name="页脚占位符 4">
            <a:extLst>
              <a:ext uri="{FF2B5EF4-FFF2-40B4-BE49-F238E27FC236}">
                <a16:creationId xmlns:a16="http://schemas.microsoft.com/office/drawing/2014/main" id="{B37FE123-B471-6D4D-8AE3-4AA48EC7A7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0042402-10E9-444D-BA44-479F8E9512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32BE5F-6225-4A45-9109-AA5AEDAB4086}" type="slidenum">
              <a:rPr kumimoji="1" lang="zh-CN" altLang="en-US" smtClean="0"/>
              <a:t>‹#›</a:t>
            </a:fld>
            <a:endParaRPr kumimoji="1" lang="zh-CN" altLang="en-US"/>
          </a:p>
        </p:txBody>
      </p:sp>
    </p:spTree>
    <p:extLst>
      <p:ext uri="{BB962C8B-B14F-4D97-AF65-F5344CB8AC3E}">
        <p14:creationId xmlns:p14="http://schemas.microsoft.com/office/powerpoint/2010/main" val="577565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87768B-BAE5-0441-B97A-E8F24F0D6990}"/>
              </a:ext>
            </a:extLst>
          </p:cNvPr>
          <p:cNvSpPr>
            <a:spLocks noGrp="1"/>
          </p:cNvSpPr>
          <p:nvPr>
            <p:ph type="ctrTitle"/>
          </p:nvPr>
        </p:nvSpPr>
        <p:spPr>
          <a:xfrm>
            <a:off x="0" y="1600200"/>
            <a:ext cx="12192001" cy="2387600"/>
          </a:xfrm>
        </p:spPr>
        <p:txBody>
          <a:bodyPr>
            <a:normAutofit/>
          </a:bodyPr>
          <a:lstStyle/>
          <a:p>
            <a:r>
              <a:rPr kumimoji="1" lang="en" altLang="zh-CN" sz="4800" dirty="0"/>
              <a:t>Towards Facilitating Empathic Conversations in Online Mental Health Support: A Reinforcement Learning Approach</a:t>
            </a:r>
            <a:endParaRPr kumimoji="1" lang="zh-CN" altLang="en-US" sz="4800" dirty="0"/>
          </a:p>
        </p:txBody>
      </p:sp>
      <p:sp>
        <p:nvSpPr>
          <p:cNvPr id="3" name="副标题 2">
            <a:extLst>
              <a:ext uri="{FF2B5EF4-FFF2-40B4-BE49-F238E27FC236}">
                <a16:creationId xmlns:a16="http://schemas.microsoft.com/office/drawing/2014/main" id="{B0DF45E4-17DF-ED49-8F1D-827334642CCA}"/>
              </a:ext>
            </a:extLst>
          </p:cNvPr>
          <p:cNvSpPr>
            <a:spLocks noGrp="1"/>
          </p:cNvSpPr>
          <p:nvPr>
            <p:ph type="subTitle" idx="1"/>
          </p:nvPr>
        </p:nvSpPr>
        <p:spPr>
          <a:xfrm>
            <a:off x="1524000" y="3987800"/>
            <a:ext cx="9144000" cy="1655762"/>
          </a:xfrm>
        </p:spPr>
        <p:txBody>
          <a:bodyPr/>
          <a:lstStyle/>
          <a:p>
            <a:endParaRPr kumimoji="1" lang="en-US" altLang="zh-CN" dirty="0"/>
          </a:p>
          <a:p>
            <a:r>
              <a:rPr kumimoji="1" lang="en-US" altLang="zh-CN" dirty="0"/>
              <a:t>Zelin Zhou 2021.5.12</a:t>
            </a:r>
            <a:endParaRPr kumimoji="1" lang="zh-CN" altLang="en-US" dirty="0"/>
          </a:p>
        </p:txBody>
      </p:sp>
      <p:sp>
        <p:nvSpPr>
          <p:cNvPr id="4" name="灯片编号占位符 3">
            <a:extLst>
              <a:ext uri="{FF2B5EF4-FFF2-40B4-BE49-F238E27FC236}">
                <a16:creationId xmlns:a16="http://schemas.microsoft.com/office/drawing/2014/main" id="{9B763BC8-F97D-704D-A5A6-7E0C80D022AC}"/>
              </a:ext>
            </a:extLst>
          </p:cNvPr>
          <p:cNvSpPr>
            <a:spLocks noGrp="1"/>
          </p:cNvSpPr>
          <p:nvPr>
            <p:ph type="sldNum" sz="quarter" idx="12"/>
          </p:nvPr>
        </p:nvSpPr>
        <p:spPr/>
        <p:txBody>
          <a:bodyPr/>
          <a:lstStyle/>
          <a:p>
            <a:fld id="{DA32BE5F-6225-4A45-9109-AA5AEDAB4086}" type="slidenum">
              <a:rPr kumimoji="1" lang="zh-CN" altLang="en-US" smtClean="0"/>
              <a:t>1</a:t>
            </a:fld>
            <a:endParaRPr kumimoji="1" lang="zh-CN" altLang="en-US"/>
          </a:p>
        </p:txBody>
      </p:sp>
    </p:spTree>
    <p:extLst>
      <p:ext uri="{BB962C8B-B14F-4D97-AF65-F5344CB8AC3E}">
        <p14:creationId xmlns:p14="http://schemas.microsoft.com/office/powerpoint/2010/main" val="1664661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70BD05-AF45-AF41-B93B-E98FB434C59F}"/>
              </a:ext>
            </a:extLst>
          </p:cNvPr>
          <p:cNvSpPr>
            <a:spLocks noGrp="1"/>
          </p:cNvSpPr>
          <p:nvPr>
            <p:ph type="title"/>
          </p:nvPr>
        </p:nvSpPr>
        <p:spPr/>
        <p:txBody>
          <a:bodyPr/>
          <a:lstStyle/>
          <a:p>
            <a:r>
              <a:rPr kumimoji="1" lang="en-US" altLang="zh-CN" dirty="0"/>
              <a:t>Challenges</a:t>
            </a:r>
            <a:endParaRPr kumimoji="1" lang="zh-CN" altLang="en-US" dirty="0"/>
          </a:p>
        </p:txBody>
      </p:sp>
      <p:sp>
        <p:nvSpPr>
          <p:cNvPr id="12" name="内容占位符 11">
            <a:extLst>
              <a:ext uri="{FF2B5EF4-FFF2-40B4-BE49-F238E27FC236}">
                <a16:creationId xmlns:a16="http://schemas.microsoft.com/office/drawing/2014/main" id="{E87BBD2C-2090-E340-8500-79EDF7CE0FC4}"/>
              </a:ext>
            </a:extLst>
          </p:cNvPr>
          <p:cNvSpPr>
            <a:spLocks noGrp="1"/>
          </p:cNvSpPr>
          <p:nvPr>
            <p:ph idx="1"/>
          </p:nvPr>
        </p:nvSpPr>
        <p:spPr/>
        <p:txBody>
          <a:bodyPr/>
          <a:lstStyle/>
          <a:p>
            <a:pPr marL="514350" indent="-514350">
              <a:buAutoNum type="arabicPeriod" startAt="3"/>
            </a:pPr>
            <a:r>
              <a:rPr lang="en" altLang="zh-CN" dirty="0"/>
              <a:t>Beyond word-level transformations</a:t>
            </a:r>
            <a:r>
              <a:rPr lang="zh-CN" altLang="en-US" dirty="0"/>
              <a:t> </a:t>
            </a:r>
            <a:r>
              <a:rPr lang="en-US" altLang="zh-CN" dirty="0"/>
              <a:t>——</a:t>
            </a:r>
            <a:r>
              <a:rPr lang="zh-CN" altLang="en-US" dirty="0"/>
              <a:t> </a:t>
            </a:r>
            <a:r>
              <a:rPr lang="en" altLang="zh-CN" dirty="0"/>
              <a:t>often requiring multiple </a:t>
            </a:r>
            <a:r>
              <a:rPr lang="en" altLang="zh-CN" b="1" dirty="0"/>
              <a:t>new sentences </a:t>
            </a:r>
            <a:r>
              <a:rPr lang="en" altLang="zh-CN" dirty="0"/>
              <a:t>to be </a:t>
            </a:r>
            <a:r>
              <a:rPr lang="en" altLang="zh-CN" b="1" dirty="0">
                <a:solidFill>
                  <a:srgbClr val="92D050"/>
                </a:solidFill>
              </a:rPr>
              <a:t>added</a:t>
            </a:r>
            <a:r>
              <a:rPr lang="en" altLang="zh-CN" dirty="0"/>
              <a:t> or </a:t>
            </a:r>
            <a:r>
              <a:rPr lang="en" altLang="zh-CN" b="1" dirty="0">
                <a:solidFill>
                  <a:srgbClr val="FF0000"/>
                </a:solidFill>
              </a:rPr>
              <a:t>replaced</a:t>
            </a:r>
          </a:p>
          <a:p>
            <a:pPr marL="0" indent="0">
              <a:buNone/>
            </a:pPr>
            <a:endParaRPr lang="en" altLang="zh-CN" b="1" dirty="0">
              <a:solidFill>
                <a:schemeClr val="accent2">
                  <a:lumMod val="75000"/>
                </a:schemeClr>
              </a:solidFill>
            </a:endParaRPr>
          </a:p>
          <a:p>
            <a:pPr marL="0" indent="0">
              <a:buNone/>
            </a:pPr>
            <a:r>
              <a:rPr lang="en" altLang="zh-CN" dirty="0">
                <a:solidFill>
                  <a:schemeClr val="tx2"/>
                </a:solidFill>
              </a:rPr>
              <a:t>Style transfer:</a:t>
            </a:r>
          </a:p>
          <a:p>
            <a:pPr marL="0" indent="0">
              <a:buNone/>
            </a:pPr>
            <a:r>
              <a:rPr lang="en" altLang="zh-CN" i="1" dirty="0"/>
              <a:t>"the movie was </a:t>
            </a:r>
            <a:r>
              <a:rPr lang="en" altLang="zh-CN" i="1" dirty="0">
                <a:solidFill>
                  <a:srgbClr val="00B0F0"/>
                </a:solidFill>
              </a:rPr>
              <a:t>good</a:t>
            </a:r>
            <a:r>
              <a:rPr lang="en" altLang="zh-CN" i="1" dirty="0"/>
              <a:t>”        "  the movie was </a:t>
            </a:r>
            <a:r>
              <a:rPr lang="en" altLang="zh-CN" i="1" dirty="0">
                <a:solidFill>
                  <a:schemeClr val="accent4">
                    <a:lumMod val="75000"/>
                  </a:schemeClr>
                </a:solidFill>
              </a:rPr>
              <a:t>bad</a:t>
            </a:r>
            <a:r>
              <a:rPr lang="en" altLang="zh-CN" i="1" dirty="0"/>
              <a:t>” </a:t>
            </a:r>
          </a:p>
          <a:p>
            <a:pPr marL="0" indent="0">
              <a:buNone/>
            </a:pPr>
            <a:endParaRPr lang="en" altLang="zh-CN" i="1" dirty="0"/>
          </a:p>
          <a:p>
            <a:pPr marL="0" indent="0">
              <a:buNone/>
            </a:pPr>
            <a:r>
              <a:rPr lang="en-US" altLang="zh-CN" dirty="0"/>
              <a:t>4.  No large dataset available</a:t>
            </a:r>
            <a:endParaRPr lang="zh-CN" altLang="en-US" dirty="0"/>
          </a:p>
        </p:txBody>
      </p:sp>
      <p:cxnSp>
        <p:nvCxnSpPr>
          <p:cNvPr id="4" name="直线箭头连接符 3">
            <a:extLst>
              <a:ext uri="{FF2B5EF4-FFF2-40B4-BE49-F238E27FC236}">
                <a16:creationId xmlns:a16="http://schemas.microsoft.com/office/drawing/2014/main" id="{CC8ACAEB-B7B7-594D-A4B7-36B21F7B0CD7}"/>
              </a:ext>
            </a:extLst>
          </p:cNvPr>
          <p:cNvCxnSpPr>
            <a:cxnSpLocks/>
          </p:cNvCxnSpPr>
          <p:nvPr/>
        </p:nvCxnSpPr>
        <p:spPr>
          <a:xfrm>
            <a:off x="4429958" y="3988293"/>
            <a:ext cx="7723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灯片编号占位符 5">
            <a:extLst>
              <a:ext uri="{FF2B5EF4-FFF2-40B4-BE49-F238E27FC236}">
                <a16:creationId xmlns:a16="http://schemas.microsoft.com/office/drawing/2014/main" id="{6CA40E48-B142-634E-B9B4-3B55A021FEC1}"/>
              </a:ext>
            </a:extLst>
          </p:cNvPr>
          <p:cNvSpPr>
            <a:spLocks noGrp="1"/>
          </p:cNvSpPr>
          <p:nvPr>
            <p:ph type="sldNum" sz="quarter" idx="12"/>
          </p:nvPr>
        </p:nvSpPr>
        <p:spPr/>
        <p:txBody>
          <a:bodyPr/>
          <a:lstStyle/>
          <a:p>
            <a:fld id="{DA32BE5F-6225-4A45-9109-AA5AEDAB4086}" type="slidenum">
              <a:rPr kumimoji="1" lang="zh-CN" altLang="en-US" smtClean="0"/>
              <a:t>10</a:t>
            </a:fld>
            <a:endParaRPr kumimoji="1" lang="zh-CN" altLang="en-US"/>
          </a:p>
        </p:txBody>
      </p:sp>
    </p:spTree>
    <p:extLst>
      <p:ext uri="{BB962C8B-B14F-4D97-AF65-F5344CB8AC3E}">
        <p14:creationId xmlns:p14="http://schemas.microsoft.com/office/powerpoint/2010/main" val="414675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dissolv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nodeType="with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animEffect transition="in" filter="dissolve">
                                      <p:cBhvr>
                                        <p:cTn id="15" dur="500"/>
                                        <p:tgtEl>
                                          <p:spTgt spid="1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xEl>
                                              <p:pRg st="5" end="5"/>
                                            </p:txEl>
                                          </p:spTgt>
                                        </p:tgtEl>
                                        <p:attrNameLst>
                                          <p:attrName>style.visibility</p:attrName>
                                        </p:attrNameLst>
                                      </p:cBhvr>
                                      <p:to>
                                        <p:strVal val="visible"/>
                                      </p:to>
                                    </p:set>
                                    <p:animEffect transition="in" filter="dissolve">
                                      <p:cBhvr>
                                        <p:cTn id="20"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EE378-6D5D-F34C-B8D5-5204B8A9AF63}"/>
              </a:ext>
            </a:extLst>
          </p:cNvPr>
          <p:cNvSpPr>
            <a:spLocks noGrp="1"/>
          </p:cNvSpPr>
          <p:nvPr>
            <p:ph type="title"/>
          </p:nvPr>
        </p:nvSpPr>
        <p:spPr/>
        <p:txBody>
          <a:bodyPr/>
          <a:lstStyle/>
          <a:p>
            <a:r>
              <a:rPr kumimoji="1" lang="en-US" altLang="zh-CN" dirty="0"/>
              <a:t>Dataset</a:t>
            </a:r>
            <a:endParaRPr kumimoji="1" lang="zh-CN" altLang="en-US" dirty="0"/>
          </a:p>
        </p:txBody>
      </p:sp>
      <p:sp>
        <p:nvSpPr>
          <p:cNvPr id="3" name="内容占位符 2">
            <a:extLst>
              <a:ext uri="{FF2B5EF4-FFF2-40B4-BE49-F238E27FC236}">
                <a16:creationId xmlns:a16="http://schemas.microsoft.com/office/drawing/2014/main" id="{835252FA-9095-8142-9305-BADA751CAC48}"/>
              </a:ext>
            </a:extLst>
          </p:cNvPr>
          <p:cNvSpPr>
            <a:spLocks noGrp="1"/>
          </p:cNvSpPr>
          <p:nvPr>
            <p:ph idx="1"/>
          </p:nvPr>
        </p:nvSpPr>
        <p:spPr>
          <a:xfrm>
            <a:off x="838200" y="1825624"/>
            <a:ext cx="10515600" cy="4779362"/>
          </a:xfrm>
        </p:spPr>
        <p:txBody>
          <a:bodyPr>
            <a:normAutofit lnSpcReduction="10000"/>
          </a:bodyPr>
          <a:lstStyle/>
          <a:p>
            <a:pPr marL="0" indent="0">
              <a:buNone/>
            </a:pPr>
            <a:r>
              <a:rPr kumimoji="1" lang="en-US" altLang="zh-CN" dirty="0"/>
              <a:t>TalkLife platform</a:t>
            </a:r>
          </a:p>
          <a:p>
            <a:pPr marL="914400" lvl="1" indent="-457200">
              <a:buFont typeface="+mj-lt"/>
              <a:buAutoNum type="arabicPeriod"/>
            </a:pPr>
            <a:r>
              <a:rPr kumimoji="1" lang="en" altLang="zh-CN" b="1" dirty="0">
                <a:solidFill>
                  <a:srgbClr val="0070C0"/>
                </a:solidFill>
              </a:rPr>
              <a:t>manually annotate</a:t>
            </a:r>
            <a:r>
              <a:rPr kumimoji="1" lang="en" altLang="zh-CN" b="1" dirty="0"/>
              <a:t> </a:t>
            </a:r>
            <a:r>
              <a:rPr kumimoji="1" lang="en" altLang="zh-CN" dirty="0"/>
              <a:t>∼3k posts : "Is this mental health related?”</a:t>
            </a:r>
          </a:p>
          <a:p>
            <a:pPr marL="914400" lvl="1" indent="-457200">
              <a:buFont typeface="+mj-lt"/>
              <a:buAutoNum type="arabicPeriod"/>
            </a:pPr>
            <a:r>
              <a:rPr kumimoji="1" lang="en" altLang="zh-CN" dirty="0"/>
              <a:t>Train a standard </a:t>
            </a:r>
            <a:r>
              <a:rPr kumimoji="1" lang="en" altLang="zh-CN" b="1" dirty="0">
                <a:solidFill>
                  <a:srgbClr val="7030A0"/>
                </a:solidFill>
              </a:rPr>
              <a:t>text classifier </a:t>
            </a:r>
            <a:r>
              <a:rPr kumimoji="1" lang="en" altLang="zh-CN" dirty="0"/>
              <a:t>on annotated posts and apply it to the entire TalkLife dataset</a:t>
            </a:r>
          </a:p>
          <a:p>
            <a:pPr lvl="1"/>
            <a:r>
              <a:rPr kumimoji="1" lang="en" altLang="zh-CN" dirty="0"/>
              <a:t>Collect </a:t>
            </a:r>
            <a:r>
              <a:rPr kumimoji="1" lang="en" altLang="zh-CN" b="1" dirty="0"/>
              <a:t>3.33M</a:t>
            </a:r>
            <a:r>
              <a:rPr kumimoji="1" lang="en" altLang="zh-CN" dirty="0"/>
              <a:t> interactions from </a:t>
            </a:r>
            <a:r>
              <a:rPr kumimoji="1" lang="en" altLang="zh-CN" b="1" dirty="0"/>
              <a:t>1.48M</a:t>
            </a:r>
            <a:r>
              <a:rPr kumimoji="1" lang="en" altLang="zh-CN" dirty="0"/>
              <a:t> seeker posts</a:t>
            </a:r>
          </a:p>
          <a:p>
            <a:pPr lvl="1"/>
            <a:endParaRPr kumimoji="1" lang="en" altLang="zh-CN" dirty="0"/>
          </a:p>
          <a:p>
            <a:pPr marL="0" indent="0">
              <a:buNone/>
            </a:pPr>
            <a:r>
              <a:rPr kumimoji="1" lang="en-US" altLang="zh-CN" dirty="0"/>
              <a:t>Empathic posts</a:t>
            </a:r>
          </a:p>
          <a:p>
            <a:pPr lvl="1"/>
            <a:r>
              <a:rPr kumimoji="1" lang="en-US" altLang="zh-CN" dirty="0"/>
              <a:t>Computational labeling</a:t>
            </a:r>
            <a:r>
              <a:rPr kumimoji="1" lang="en" altLang="zh-CN" i="1" dirty="0"/>
              <a:t> For warm-start supervised training</a:t>
            </a:r>
            <a:endParaRPr kumimoji="1" lang="en-US" altLang="zh-CN" dirty="0"/>
          </a:p>
          <a:p>
            <a:pPr marL="914400" lvl="1" indent="-457200">
              <a:buFont typeface="+mj-lt"/>
              <a:buAutoNum type="arabicPeriod"/>
            </a:pPr>
            <a:r>
              <a:rPr kumimoji="1" lang="en" altLang="zh-CN" b="1" dirty="0"/>
              <a:t>E</a:t>
            </a:r>
            <a:r>
              <a:rPr kumimoji="1" lang="en" altLang="zh-CN" dirty="0"/>
              <a:t>motional </a:t>
            </a:r>
            <a:r>
              <a:rPr kumimoji="1" lang="en" altLang="zh-CN" b="1" dirty="0"/>
              <a:t>R</a:t>
            </a:r>
            <a:r>
              <a:rPr kumimoji="1" lang="en" altLang="zh-CN" dirty="0"/>
              <a:t>eactions (warmth, compassion)</a:t>
            </a:r>
          </a:p>
          <a:p>
            <a:pPr marL="914400" lvl="1" indent="-457200">
              <a:buFont typeface="+mj-lt"/>
              <a:buAutoNum type="arabicPeriod"/>
            </a:pPr>
            <a:r>
              <a:rPr kumimoji="1" lang="en" altLang="zh-CN" b="1" dirty="0"/>
              <a:t>I</a:t>
            </a:r>
            <a:r>
              <a:rPr kumimoji="1" lang="en" altLang="zh-CN" dirty="0"/>
              <a:t>nter</a:t>
            </a:r>
            <a:r>
              <a:rPr kumimoji="1" lang="en" altLang="zh-CN" b="1" dirty="0"/>
              <a:t>p</a:t>
            </a:r>
            <a:r>
              <a:rPr kumimoji="1" lang="en" altLang="zh-CN" dirty="0"/>
              <a:t>retations (understanding of feelings and experiences)</a:t>
            </a:r>
          </a:p>
          <a:p>
            <a:pPr marL="914400" lvl="1" indent="-457200">
              <a:buFont typeface="+mj-lt"/>
              <a:buAutoNum type="arabicPeriod"/>
            </a:pPr>
            <a:r>
              <a:rPr kumimoji="1" lang="en" altLang="zh-CN" b="1" dirty="0"/>
              <a:t>Ex</a:t>
            </a:r>
            <a:r>
              <a:rPr kumimoji="1" lang="en" altLang="zh-CN" dirty="0"/>
              <a:t>plorations (exploring feelings and experiences)</a:t>
            </a:r>
          </a:p>
          <a:p>
            <a:pPr marL="457200" lvl="1" indent="0">
              <a:buNone/>
            </a:pPr>
            <a:r>
              <a:rPr kumimoji="1" lang="en" altLang="zh-CN" i="1" dirty="0"/>
              <a:t>						</a:t>
            </a:r>
          </a:p>
          <a:p>
            <a:pPr lvl="1"/>
            <a:r>
              <a:rPr kumimoji="1" lang="en" altLang="zh-CN" dirty="0"/>
              <a:t>Human experts rewrite response </a:t>
            </a:r>
            <a:r>
              <a:rPr kumimoji="1" lang="en" altLang="zh-CN" i="1" dirty="0"/>
              <a:t>For evaluation</a:t>
            </a:r>
            <a:endParaRPr kumimoji="1" lang="zh-CN" altLang="en-US" i="1" dirty="0"/>
          </a:p>
        </p:txBody>
      </p:sp>
      <p:sp>
        <p:nvSpPr>
          <p:cNvPr id="4" name="灯片编号占位符 3">
            <a:extLst>
              <a:ext uri="{FF2B5EF4-FFF2-40B4-BE49-F238E27FC236}">
                <a16:creationId xmlns:a16="http://schemas.microsoft.com/office/drawing/2014/main" id="{65311DD7-2EDC-544C-B2CD-3B2919E52B1B}"/>
              </a:ext>
            </a:extLst>
          </p:cNvPr>
          <p:cNvSpPr>
            <a:spLocks noGrp="1"/>
          </p:cNvSpPr>
          <p:nvPr>
            <p:ph type="sldNum" sz="quarter" idx="12"/>
          </p:nvPr>
        </p:nvSpPr>
        <p:spPr/>
        <p:txBody>
          <a:bodyPr/>
          <a:lstStyle/>
          <a:p>
            <a:fld id="{DA32BE5F-6225-4A45-9109-AA5AEDAB4086}" type="slidenum">
              <a:rPr kumimoji="1" lang="zh-CN" altLang="en-US" smtClean="0"/>
              <a:t>11</a:t>
            </a:fld>
            <a:endParaRPr kumimoji="1" lang="zh-CN" altLang="en-US"/>
          </a:p>
        </p:txBody>
      </p:sp>
      <p:pic>
        <p:nvPicPr>
          <p:cNvPr id="5" name="图片 4">
            <a:extLst>
              <a:ext uri="{FF2B5EF4-FFF2-40B4-BE49-F238E27FC236}">
                <a16:creationId xmlns:a16="http://schemas.microsoft.com/office/drawing/2014/main" id="{2EEB15D8-700D-6A4F-9B02-E4A47FE8A4CE}"/>
              </a:ext>
            </a:extLst>
          </p:cNvPr>
          <p:cNvPicPr>
            <a:picLocks noChangeAspect="1"/>
          </p:cNvPicPr>
          <p:nvPr/>
        </p:nvPicPr>
        <p:blipFill>
          <a:blip r:embed="rId3"/>
          <a:stretch>
            <a:fillRect/>
          </a:stretch>
        </p:blipFill>
        <p:spPr>
          <a:xfrm>
            <a:off x="4619718" y="3054865"/>
            <a:ext cx="6592780" cy="3122098"/>
          </a:xfrm>
          <a:prstGeom prst="rect">
            <a:avLst/>
          </a:prstGeom>
        </p:spPr>
      </p:pic>
    </p:spTree>
    <p:extLst>
      <p:ext uri="{BB962C8B-B14F-4D97-AF65-F5344CB8AC3E}">
        <p14:creationId xmlns:p14="http://schemas.microsoft.com/office/powerpoint/2010/main" val="153885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dissolve">
                                      <p:cBhvr>
                                        <p:cTn id="36" dur="500"/>
                                        <p:tgtEl>
                                          <p:spTgt spid="3">
                                            <p:txEl>
                                              <p:pRg st="10" end="10"/>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dissolve">
                                      <p:cBhvr>
                                        <p:cTn id="39" dur="500"/>
                                        <p:tgtEl>
                                          <p:spTgt spid="3">
                                            <p:txEl>
                                              <p:pRg st="11" end="1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dissolve">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77B65D-8218-8241-84A4-9591ED96A2D2}"/>
              </a:ext>
            </a:extLst>
          </p:cNvPr>
          <p:cNvSpPr>
            <a:spLocks noGrp="1"/>
          </p:cNvSpPr>
          <p:nvPr>
            <p:ph type="title"/>
          </p:nvPr>
        </p:nvSpPr>
        <p:spPr/>
        <p:txBody>
          <a:bodyPr/>
          <a:lstStyle/>
          <a:p>
            <a:r>
              <a:rPr kumimoji="1" lang="en-US" altLang="zh-CN" dirty="0"/>
              <a:t>Outline</a:t>
            </a:r>
            <a:endParaRPr kumimoji="1" lang="zh-CN" altLang="en-US" dirty="0"/>
          </a:p>
        </p:txBody>
      </p:sp>
      <p:sp>
        <p:nvSpPr>
          <p:cNvPr id="3" name="内容占位符 2">
            <a:extLst>
              <a:ext uri="{FF2B5EF4-FFF2-40B4-BE49-F238E27FC236}">
                <a16:creationId xmlns:a16="http://schemas.microsoft.com/office/drawing/2014/main" id="{1E7A0FEF-B2E3-8845-B5FB-AAD17F82A171}"/>
              </a:ext>
            </a:extLst>
          </p:cNvPr>
          <p:cNvSpPr>
            <a:spLocks noGrp="1"/>
          </p:cNvSpPr>
          <p:nvPr>
            <p:ph idx="1"/>
          </p:nvPr>
        </p:nvSpPr>
        <p:spPr/>
        <p:txBody>
          <a:bodyPr/>
          <a:lstStyle/>
          <a:p>
            <a:r>
              <a:rPr kumimoji="1" lang="en-US" altLang="zh-CN" dirty="0"/>
              <a:t>Introduction</a:t>
            </a:r>
          </a:p>
          <a:p>
            <a:endParaRPr kumimoji="1" lang="en-US" altLang="zh-CN" dirty="0"/>
          </a:p>
          <a:p>
            <a:r>
              <a:rPr kumimoji="1" lang="en-US" altLang="zh-CN" b="1" dirty="0"/>
              <a:t>Problem Definition</a:t>
            </a:r>
          </a:p>
          <a:p>
            <a:endParaRPr kumimoji="1" lang="en-US" altLang="zh-CN" dirty="0"/>
          </a:p>
          <a:p>
            <a:r>
              <a:rPr kumimoji="1" lang="en-US" altLang="zh-CN" dirty="0"/>
              <a:t>Methodology</a:t>
            </a:r>
          </a:p>
          <a:p>
            <a:endParaRPr kumimoji="1" lang="en-US" altLang="zh-CN" dirty="0"/>
          </a:p>
          <a:p>
            <a:r>
              <a:rPr kumimoji="1" lang="en-US" altLang="zh-CN" dirty="0"/>
              <a:t>Experiments</a:t>
            </a:r>
          </a:p>
          <a:p>
            <a:endParaRPr kumimoji="1" lang="en-US" altLang="zh-CN" dirty="0"/>
          </a:p>
          <a:p>
            <a:r>
              <a:rPr kumimoji="1" lang="en-US" altLang="zh-CN" dirty="0"/>
              <a:t>Conclusion</a:t>
            </a:r>
            <a:endParaRPr kumimoji="1" lang="zh-CN" altLang="en-US" dirty="0"/>
          </a:p>
        </p:txBody>
      </p:sp>
      <p:sp>
        <p:nvSpPr>
          <p:cNvPr id="4" name="灯片编号占位符 3">
            <a:extLst>
              <a:ext uri="{FF2B5EF4-FFF2-40B4-BE49-F238E27FC236}">
                <a16:creationId xmlns:a16="http://schemas.microsoft.com/office/drawing/2014/main" id="{0BF80E4B-36F5-7E48-A3C7-9561BF83D106}"/>
              </a:ext>
            </a:extLst>
          </p:cNvPr>
          <p:cNvSpPr>
            <a:spLocks noGrp="1"/>
          </p:cNvSpPr>
          <p:nvPr>
            <p:ph type="sldNum" sz="quarter" idx="12"/>
          </p:nvPr>
        </p:nvSpPr>
        <p:spPr/>
        <p:txBody>
          <a:bodyPr/>
          <a:lstStyle/>
          <a:p>
            <a:fld id="{DA32BE5F-6225-4A45-9109-AA5AEDAB4086}" type="slidenum">
              <a:rPr kumimoji="1" lang="zh-CN" altLang="en-US" smtClean="0"/>
              <a:t>12</a:t>
            </a:fld>
            <a:endParaRPr kumimoji="1" lang="zh-CN" altLang="en-US"/>
          </a:p>
        </p:txBody>
      </p:sp>
    </p:spTree>
    <p:extLst>
      <p:ext uri="{BB962C8B-B14F-4D97-AF65-F5344CB8AC3E}">
        <p14:creationId xmlns:p14="http://schemas.microsoft.com/office/powerpoint/2010/main" val="757794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F14B63-2C47-5445-9F70-528F4A6FA53B}"/>
              </a:ext>
            </a:extLst>
          </p:cNvPr>
          <p:cNvSpPr>
            <a:spLocks noGrp="1"/>
          </p:cNvSpPr>
          <p:nvPr>
            <p:ph type="title"/>
          </p:nvPr>
        </p:nvSpPr>
        <p:spPr/>
        <p:txBody>
          <a:bodyPr/>
          <a:lstStyle/>
          <a:p>
            <a:r>
              <a:rPr kumimoji="1" lang="en" altLang="zh-CN" dirty="0"/>
              <a:t>Empathic Rewriting</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3264D30-13AF-EA4D-8BF6-0EAD7044FDAB}"/>
                  </a:ext>
                </a:extLst>
              </p:cNvPr>
              <p:cNvSpPr>
                <a:spLocks noGrp="1"/>
              </p:cNvSpPr>
              <p:nvPr>
                <p:ph idx="1"/>
              </p:nvPr>
            </p:nvSpPr>
            <p:spPr>
              <a:xfrm>
                <a:off x="838200" y="1825624"/>
                <a:ext cx="10515600" cy="4834819"/>
              </a:xfrm>
            </p:spPr>
            <p:txBody>
              <a:bodyPr/>
              <a:lstStyle/>
              <a:p>
                <a:pPr marL="0" indent="0">
                  <a:buNone/>
                </a:pPr>
                <a:r>
                  <a:rPr kumimoji="1" lang="en-US" altLang="zh-CN" b="1" dirty="0"/>
                  <a:t>Previous:</a:t>
                </a:r>
                <a:r>
                  <a:rPr kumimoji="1" lang="en-US" altLang="zh-CN" dirty="0"/>
                  <a:t> Empathic dialogue generation</a:t>
                </a:r>
              </a:p>
              <a:p>
                <a:r>
                  <a:rPr kumimoji="1" lang="en" altLang="zh-CN" dirty="0"/>
                  <a:t>generate empathic posts from scratch</a:t>
                </a:r>
              </a:p>
              <a:p>
                <a:pPr lvl="1"/>
                <a:endParaRPr kumimoji="1" lang="en" altLang="zh-CN" dirty="0"/>
              </a:p>
              <a:p>
                <a:pPr marL="0" indent="0">
                  <a:buNone/>
                </a:pPr>
                <a:r>
                  <a:rPr kumimoji="1" lang="en" altLang="zh-CN" b="1" dirty="0"/>
                  <a:t>New task: </a:t>
                </a:r>
                <a:r>
                  <a:rPr kumimoji="1" lang="en" altLang="zh-CN" dirty="0"/>
                  <a:t>Empathic rewriting</a:t>
                </a:r>
              </a:p>
              <a:p>
                <a:r>
                  <a:rPr kumimoji="1" lang="en" altLang="zh-CN" dirty="0"/>
                  <a:t>requires making changes to existing posts in order to make them empathic</a:t>
                </a:r>
              </a:p>
              <a:p>
                <a:pPr lvl="1"/>
                <a:endParaRPr kumimoji="1" lang="en" altLang="zh-CN" dirty="0"/>
              </a:p>
              <a:p>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𝑆</m:t>
                        </m:r>
                      </m:e>
                      <m:sub>
                        <m:r>
                          <a:rPr kumimoji="1" lang="en-US" altLang="zh-CN" b="0" i="1" smtClean="0">
                            <a:latin typeface="Cambria Math" panose="02040503050406030204" pitchFamily="18" charset="0"/>
                          </a:rPr>
                          <m:t>𝑖</m:t>
                        </m:r>
                      </m:sub>
                    </m:sSub>
                  </m:oMath>
                </a14:m>
                <a:r>
                  <a:rPr kumimoji="1" lang="en-US" altLang="zh-CN" dirty="0"/>
                  <a:t> : Seeker post</a:t>
                </a:r>
              </a:p>
              <a:p>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𝑅</m:t>
                        </m:r>
                      </m:e>
                      <m:sub>
                        <m:r>
                          <a:rPr kumimoji="1" lang="en-US" altLang="zh-CN" b="0" i="1" smtClean="0">
                            <a:latin typeface="Cambria Math" panose="02040503050406030204" pitchFamily="18" charset="0"/>
                          </a:rPr>
                          <m:t>𝑖</m:t>
                        </m:r>
                      </m:sub>
                    </m:sSub>
                  </m:oMath>
                </a14:m>
                <a:r>
                  <a:rPr kumimoji="1" lang="en-US" altLang="zh-CN" b="0" dirty="0"/>
                  <a:t> : Response post</a:t>
                </a:r>
              </a:p>
              <a:p>
                <a14:m>
                  <m:oMath xmlns:m="http://schemas.openxmlformats.org/officeDocument/2006/math">
                    <m:sSub>
                      <m:sSubPr>
                        <m:ctrlPr>
                          <a:rPr kumimoji="1" lang="en-US" altLang="zh-CN" i="1" dirty="0" smtClean="0">
                            <a:latin typeface="Cambria Math" panose="02040503050406030204" pitchFamily="18" charset="0"/>
                          </a:rPr>
                        </m:ctrlPr>
                      </m:sSubPr>
                      <m:e>
                        <m:acc>
                          <m:accPr>
                            <m:chr m:val="̂"/>
                            <m:ctrlPr>
                              <a:rPr kumimoji="1" lang="en-US" altLang="zh-CN" i="1" smtClean="0">
                                <a:latin typeface="Cambria Math" panose="02040503050406030204" pitchFamily="18" charset="0"/>
                              </a:rPr>
                            </m:ctrlPr>
                          </m:accPr>
                          <m:e>
                            <m:r>
                              <a:rPr kumimoji="1" lang="en-US" altLang="zh-CN" b="0" i="1" smtClean="0">
                                <a:latin typeface="Cambria Math" panose="02040503050406030204" pitchFamily="18" charset="0"/>
                              </a:rPr>
                              <m:t>𝑅</m:t>
                            </m:r>
                          </m:e>
                        </m:acc>
                      </m:e>
                      <m:sub>
                        <m:r>
                          <a:rPr kumimoji="1" lang="en-US" altLang="zh-CN" b="0" i="1" dirty="0" smtClean="0">
                            <a:latin typeface="Cambria Math" panose="02040503050406030204" pitchFamily="18" charset="0"/>
                          </a:rPr>
                          <m:t>𝑖</m:t>
                        </m:r>
                      </m:sub>
                    </m:sSub>
                  </m:oMath>
                </a14:m>
                <a:r>
                  <a:rPr kumimoji="1" lang="en-US" altLang="zh-CN" dirty="0"/>
                  <a:t> : Transformed response (More empathic)</a:t>
                </a:r>
              </a:p>
              <a:p>
                <a:pPr lvl="1"/>
                <a:endParaRPr kumimoji="1" lang="zh-CN" altLang="en-US" dirty="0"/>
              </a:p>
            </p:txBody>
          </p:sp>
        </mc:Choice>
        <mc:Fallback>
          <p:sp>
            <p:nvSpPr>
              <p:cNvPr id="3" name="内容占位符 2">
                <a:extLst>
                  <a:ext uri="{FF2B5EF4-FFF2-40B4-BE49-F238E27FC236}">
                    <a16:creationId xmlns:a16="http://schemas.microsoft.com/office/drawing/2014/main" id="{83264D30-13AF-EA4D-8BF6-0EAD7044FDAB}"/>
                  </a:ext>
                </a:extLst>
              </p:cNvPr>
              <p:cNvSpPr>
                <a:spLocks noGrp="1" noRot="1" noChangeAspect="1" noMove="1" noResize="1" noEditPoints="1" noAdjustHandles="1" noChangeArrowheads="1" noChangeShapeType="1" noTextEdit="1"/>
              </p:cNvSpPr>
              <p:nvPr>
                <p:ph idx="1"/>
              </p:nvPr>
            </p:nvSpPr>
            <p:spPr>
              <a:xfrm>
                <a:off x="838200" y="1825624"/>
                <a:ext cx="10515600" cy="4834819"/>
              </a:xfrm>
              <a:blipFill>
                <a:blip r:embed="rId3"/>
                <a:stretch>
                  <a:fillRect l="-1206" t="-2094" r="-121" b="-104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C2DF32DD-E4E9-6342-AAA6-197D06A46CCE}"/>
              </a:ext>
            </a:extLst>
          </p:cNvPr>
          <p:cNvSpPr>
            <a:spLocks noGrp="1"/>
          </p:cNvSpPr>
          <p:nvPr>
            <p:ph type="sldNum" sz="quarter" idx="12"/>
          </p:nvPr>
        </p:nvSpPr>
        <p:spPr/>
        <p:txBody>
          <a:bodyPr/>
          <a:lstStyle/>
          <a:p>
            <a:fld id="{DA32BE5F-6225-4A45-9109-AA5AEDAB4086}" type="slidenum">
              <a:rPr kumimoji="1" lang="zh-CN" altLang="en-US" smtClean="0"/>
              <a:t>13</a:t>
            </a:fld>
            <a:endParaRPr kumimoji="1" lang="zh-CN" altLang="en-US"/>
          </a:p>
        </p:txBody>
      </p:sp>
    </p:spTree>
    <p:extLst>
      <p:ext uri="{BB962C8B-B14F-4D97-AF65-F5344CB8AC3E}">
        <p14:creationId xmlns:p14="http://schemas.microsoft.com/office/powerpoint/2010/main" val="289902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73664-F66D-1841-B159-ECAF3443DDBE}"/>
              </a:ext>
            </a:extLst>
          </p:cNvPr>
          <p:cNvSpPr>
            <a:spLocks noGrp="1"/>
          </p:cNvSpPr>
          <p:nvPr>
            <p:ph type="title"/>
          </p:nvPr>
        </p:nvSpPr>
        <p:spPr/>
        <p:txBody>
          <a:bodyPr/>
          <a:lstStyle/>
          <a:p>
            <a:r>
              <a:rPr kumimoji="1" lang="en-US" altLang="zh-CN" dirty="0"/>
              <a:t>Goals </a:t>
            </a:r>
            <a:endParaRPr kumimoji="1" lang="zh-CN" altLang="en-US" dirty="0"/>
          </a:p>
        </p:txBody>
      </p:sp>
      <p:sp>
        <p:nvSpPr>
          <p:cNvPr id="3" name="内容占位符 2">
            <a:extLst>
              <a:ext uri="{FF2B5EF4-FFF2-40B4-BE49-F238E27FC236}">
                <a16:creationId xmlns:a16="http://schemas.microsoft.com/office/drawing/2014/main" id="{DDA84BF1-F00F-514E-9C48-5622571DE84E}"/>
              </a:ext>
            </a:extLst>
          </p:cNvPr>
          <p:cNvSpPr>
            <a:spLocks noGrp="1"/>
          </p:cNvSpPr>
          <p:nvPr>
            <p:ph idx="1"/>
          </p:nvPr>
        </p:nvSpPr>
        <p:spPr/>
        <p:txBody>
          <a:bodyPr/>
          <a:lstStyle/>
          <a:p>
            <a:pPr marL="0" indent="0">
              <a:buNone/>
            </a:pPr>
            <a:r>
              <a:rPr kumimoji="1" lang="en" altLang="zh-CN" b="1" i="1" dirty="0"/>
              <a:t>For the system:</a:t>
            </a:r>
          </a:p>
          <a:p>
            <a:pPr marL="514350" indent="-514350">
              <a:buFont typeface="+mj-lt"/>
              <a:buAutoNum type="arabicPeriod"/>
            </a:pPr>
            <a:r>
              <a:rPr kumimoji="1" lang="en" altLang="zh-CN" dirty="0"/>
              <a:t>Theoretically-grounded </a:t>
            </a:r>
            <a:r>
              <a:rPr kumimoji="1" lang="en" altLang="zh-CN" b="1" dirty="0">
                <a:solidFill>
                  <a:schemeClr val="accent5">
                    <a:lumMod val="75000"/>
                  </a:schemeClr>
                </a:solidFill>
              </a:rPr>
              <a:t>empathy</a:t>
            </a:r>
          </a:p>
          <a:p>
            <a:pPr marL="514350" indent="-514350">
              <a:buFont typeface="+mj-lt"/>
              <a:buAutoNum type="arabicPeriod"/>
            </a:pPr>
            <a:r>
              <a:rPr kumimoji="1" lang="en" altLang="zh-CN" dirty="0"/>
              <a:t>Context </a:t>
            </a:r>
            <a:r>
              <a:rPr kumimoji="1" lang="en" altLang="zh-CN" b="1" dirty="0">
                <a:solidFill>
                  <a:schemeClr val="accent6">
                    <a:lumMod val="75000"/>
                  </a:schemeClr>
                </a:solidFill>
              </a:rPr>
              <a:t>specificity</a:t>
            </a:r>
            <a:r>
              <a:rPr kumimoji="1" lang="en" altLang="zh-CN" dirty="0"/>
              <a:t> and response </a:t>
            </a:r>
            <a:r>
              <a:rPr kumimoji="1" lang="en" altLang="zh-CN" b="1" dirty="0">
                <a:solidFill>
                  <a:srgbClr val="7030A0"/>
                </a:solidFill>
              </a:rPr>
              <a:t>diversity</a:t>
            </a:r>
          </a:p>
          <a:p>
            <a:pPr marL="514350" indent="-514350">
              <a:buFont typeface="+mj-lt"/>
              <a:buAutoNum type="arabicPeriod"/>
            </a:pPr>
            <a:r>
              <a:rPr kumimoji="1" lang="en" altLang="zh-CN" dirty="0"/>
              <a:t>Text </a:t>
            </a:r>
            <a:r>
              <a:rPr kumimoji="1" lang="en" altLang="zh-CN" b="1" dirty="0">
                <a:solidFill>
                  <a:srgbClr val="FFC000"/>
                </a:solidFill>
              </a:rPr>
              <a:t>fluency</a:t>
            </a:r>
            <a:r>
              <a:rPr kumimoji="1" lang="en" altLang="zh-CN" dirty="0"/>
              <a:t> and sentence </a:t>
            </a:r>
            <a:r>
              <a:rPr kumimoji="1" lang="en" altLang="zh-CN" b="1" dirty="0">
                <a:solidFill>
                  <a:schemeClr val="accent2">
                    <a:lumMod val="75000"/>
                  </a:schemeClr>
                </a:solidFill>
              </a:rPr>
              <a:t>coherence</a:t>
            </a:r>
          </a:p>
          <a:p>
            <a:endParaRPr kumimoji="1" lang="en" altLang="zh-CN" dirty="0"/>
          </a:p>
          <a:p>
            <a:pPr marL="0" indent="0">
              <a:buNone/>
            </a:pPr>
            <a:r>
              <a:rPr kumimoji="1" lang="en" altLang="zh-CN" b="1" i="1" dirty="0"/>
              <a:t>For real life applications:</a:t>
            </a:r>
          </a:p>
          <a:p>
            <a:r>
              <a:rPr kumimoji="1" lang="en" altLang="zh-CN" dirty="0"/>
              <a:t>Rewriting for feedback and training</a:t>
            </a:r>
          </a:p>
          <a:p>
            <a:pPr lvl="1"/>
            <a:r>
              <a:rPr kumimoji="1" lang="en" altLang="zh-CN" dirty="0"/>
              <a:t>Help those conducting online mental health support</a:t>
            </a:r>
            <a:endParaRPr kumimoji="1" lang="zh-CN" altLang="en-US" dirty="0"/>
          </a:p>
        </p:txBody>
      </p:sp>
      <p:sp>
        <p:nvSpPr>
          <p:cNvPr id="4" name="灯片编号占位符 3">
            <a:extLst>
              <a:ext uri="{FF2B5EF4-FFF2-40B4-BE49-F238E27FC236}">
                <a16:creationId xmlns:a16="http://schemas.microsoft.com/office/drawing/2014/main" id="{232CB76E-7284-1C45-8072-407F754A72A9}"/>
              </a:ext>
            </a:extLst>
          </p:cNvPr>
          <p:cNvSpPr>
            <a:spLocks noGrp="1"/>
          </p:cNvSpPr>
          <p:nvPr>
            <p:ph type="sldNum" sz="quarter" idx="12"/>
          </p:nvPr>
        </p:nvSpPr>
        <p:spPr/>
        <p:txBody>
          <a:bodyPr/>
          <a:lstStyle/>
          <a:p>
            <a:fld id="{DA32BE5F-6225-4A45-9109-AA5AEDAB4086}" type="slidenum">
              <a:rPr kumimoji="1" lang="zh-CN" altLang="en-US" smtClean="0"/>
              <a:t>14</a:t>
            </a:fld>
            <a:endParaRPr kumimoji="1" lang="zh-CN" altLang="en-US"/>
          </a:p>
        </p:txBody>
      </p:sp>
    </p:spTree>
    <p:extLst>
      <p:ext uri="{BB962C8B-B14F-4D97-AF65-F5344CB8AC3E}">
        <p14:creationId xmlns:p14="http://schemas.microsoft.com/office/powerpoint/2010/main" val="121677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77B65D-8218-8241-84A4-9591ED96A2D2}"/>
              </a:ext>
            </a:extLst>
          </p:cNvPr>
          <p:cNvSpPr>
            <a:spLocks noGrp="1"/>
          </p:cNvSpPr>
          <p:nvPr>
            <p:ph type="title"/>
          </p:nvPr>
        </p:nvSpPr>
        <p:spPr/>
        <p:txBody>
          <a:bodyPr/>
          <a:lstStyle/>
          <a:p>
            <a:r>
              <a:rPr kumimoji="1" lang="en-US" altLang="zh-CN" dirty="0"/>
              <a:t>Outline</a:t>
            </a:r>
            <a:endParaRPr kumimoji="1" lang="zh-CN" altLang="en-US" dirty="0"/>
          </a:p>
        </p:txBody>
      </p:sp>
      <p:sp>
        <p:nvSpPr>
          <p:cNvPr id="3" name="内容占位符 2">
            <a:extLst>
              <a:ext uri="{FF2B5EF4-FFF2-40B4-BE49-F238E27FC236}">
                <a16:creationId xmlns:a16="http://schemas.microsoft.com/office/drawing/2014/main" id="{1E7A0FEF-B2E3-8845-B5FB-AAD17F82A171}"/>
              </a:ext>
            </a:extLst>
          </p:cNvPr>
          <p:cNvSpPr>
            <a:spLocks noGrp="1"/>
          </p:cNvSpPr>
          <p:nvPr>
            <p:ph idx="1"/>
          </p:nvPr>
        </p:nvSpPr>
        <p:spPr/>
        <p:txBody>
          <a:bodyPr/>
          <a:lstStyle/>
          <a:p>
            <a:r>
              <a:rPr kumimoji="1" lang="en-US" altLang="zh-CN" dirty="0"/>
              <a:t>Introduction</a:t>
            </a:r>
          </a:p>
          <a:p>
            <a:endParaRPr kumimoji="1" lang="en-US" altLang="zh-CN" dirty="0"/>
          </a:p>
          <a:p>
            <a:r>
              <a:rPr kumimoji="1" lang="en-US" altLang="zh-CN" dirty="0"/>
              <a:t>Problem Definition</a:t>
            </a:r>
          </a:p>
          <a:p>
            <a:endParaRPr kumimoji="1" lang="en-US" altLang="zh-CN" dirty="0"/>
          </a:p>
          <a:p>
            <a:r>
              <a:rPr kumimoji="1" lang="en-US" altLang="zh-CN" b="1" dirty="0"/>
              <a:t>Methodology</a:t>
            </a:r>
          </a:p>
          <a:p>
            <a:endParaRPr kumimoji="1" lang="en-US" altLang="zh-CN" dirty="0"/>
          </a:p>
          <a:p>
            <a:r>
              <a:rPr kumimoji="1" lang="en-US" altLang="zh-CN" dirty="0"/>
              <a:t>Experiments</a:t>
            </a:r>
          </a:p>
          <a:p>
            <a:endParaRPr kumimoji="1" lang="en-US" altLang="zh-CN" dirty="0"/>
          </a:p>
          <a:p>
            <a:r>
              <a:rPr kumimoji="1" lang="en-US" altLang="zh-CN" dirty="0"/>
              <a:t>Conclusion</a:t>
            </a:r>
            <a:endParaRPr kumimoji="1" lang="zh-CN" altLang="en-US" dirty="0"/>
          </a:p>
        </p:txBody>
      </p:sp>
      <p:sp>
        <p:nvSpPr>
          <p:cNvPr id="4" name="灯片编号占位符 3">
            <a:extLst>
              <a:ext uri="{FF2B5EF4-FFF2-40B4-BE49-F238E27FC236}">
                <a16:creationId xmlns:a16="http://schemas.microsoft.com/office/drawing/2014/main" id="{65E0B08E-12B1-644D-A91E-CD2523FCBD4F}"/>
              </a:ext>
            </a:extLst>
          </p:cNvPr>
          <p:cNvSpPr>
            <a:spLocks noGrp="1"/>
          </p:cNvSpPr>
          <p:nvPr>
            <p:ph type="sldNum" sz="quarter" idx="12"/>
          </p:nvPr>
        </p:nvSpPr>
        <p:spPr/>
        <p:txBody>
          <a:bodyPr/>
          <a:lstStyle/>
          <a:p>
            <a:fld id="{DA32BE5F-6225-4A45-9109-AA5AEDAB4086}" type="slidenum">
              <a:rPr kumimoji="1" lang="zh-CN" altLang="en-US" smtClean="0"/>
              <a:t>15</a:t>
            </a:fld>
            <a:endParaRPr kumimoji="1" lang="zh-CN" altLang="en-US"/>
          </a:p>
        </p:txBody>
      </p:sp>
    </p:spTree>
    <p:extLst>
      <p:ext uri="{BB962C8B-B14F-4D97-AF65-F5344CB8AC3E}">
        <p14:creationId xmlns:p14="http://schemas.microsoft.com/office/powerpoint/2010/main" val="590253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661E3F-A0D8-EA47-B2E5-A7E3EC17C3C0}"/>
              </a:ext>
            </a:extLst>
          </p:cNvPr>
          <p:cNvSpPr>
            <a:spLocks noGrp="1"/>
          </p:cNvSpPr>
          <p:nvPr>
            <p:ph type="title"/>
          </p:nvPr>
        </p:nvSpPr>
        <p:spPr/>
        <p:txBody>
          <a:bodyPr/>
          <a:lstStyle/>
          <a:p>
            <a:r>
              <a:rPr kumimoji="1" lang="en-US" altLang="zh-CN" dirty="0"/>
              <a:t>Reinforcement Learning Recap</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1796099-5710-5E47-B7F6-801288AF883A}"/>
                  </a:ext>
                </a:extLst>
              </p:cNvPr>
              <p:cNvSpPr>
                <a:spLocks noGrp="1"/>
              </p:cNvSpPr>
              <p:nvPr>
                <p:ph idx="1"/>
              </p:nvPr>
            </p:nvSpPr>
            <p:spPr/>
            <p:txBody>
              <a:bodyPr/>
              <a:lstStyle/>
              <a:p>
                <a:r>
                  <a:rPr kumimoji="1" lang="en-US" altLang="zh-CN" dirty="0"/>
                  <a:t>States </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𝒮</m:t>
                    </m:r>
                  </m:oMath>
                </a14:m>
                <a:endParaRPr kumimoji="1" lang="en-US" altLang="zh-CN" dirty="0"/>
              </a:p>
              <a:p>
                <a:r>
                  <a:rPr kumimoji="1" lang="en-US" altLang="zh-CN" dirty="0"/>
                  <a:t>Actions </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𝒜</m:t>
                    </m:r>
                  </m:oMath>
                </a14:m>
                <a:endParaRPr kumimoji="1" lang="en-US" altLang="zh-CN" b="0" i="1" dirty="0">
                  <a:latin typeface="Cambria Math" panose="02040503050406030204" pitchFamily="18" charset="0"/>
                </a:endParaRPr>
              </a:p>
              <a:p>
                <a:r>
                  <a:rPr kumimoji="1" lang="en-US" altLang="zh-CN" b="0" dirty="0">
                    <a:ea typeface="Cambria Math" panose="02040503050406030204" pitchFamily="18" charset="0"/>
                  </a:rPr>
                  <a:t>Policy </a:t>
                </a:r>
                <a14:m>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𝜋</m:t>
                    </m:r>
                  </m:oMath>
                </a14:m>
                <a:endParaRPr kumimoji="1" lang="en-US" altLang="zh-CN" b="0" dirty="0"/>
              </a:p>
              <a:p>
                <a:r>
                  <a:rPr kumimoji="1" lang="en-US" altLang="zh-CN" dirty="0"/>
                  <a:t>Reward </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ℛ</m:t>
                    </m:r>
                  </m:oMath>
                </a14:m>
                <a:endParaRPr kumimoji="1" lang="en-US" altLang="zh-CN" dirty="0"/>
              </a:p>
              <a:p>
                <a:pPr marL="0" indent="0">
                  <a:buNone/>
                </a:pPr>
                <a:endParaRPr kumimoji="1" lang="en-US" altLang="zh-CN" dirty="0"/>
              </a:p>
              <a:p>
                <a:r>
                  <a:rPr kumimoji="1" lang="en-US" altLang="zh-CN" dirty="0"/>
                  <a:t>Learn a policy which </a:t>
                </a:r>
              </a:p>
              <a:p>
                <a:pPr marL="0" indent="0">
                  <a:buNone/>
                </a:pPr>
                <a:r>
                  <a:rPr kumimoji="1" lang="en-US" altLang="zh-CN" dirty="0"/>
                  <a:t>maximizes the reward </a:t>
                </a:r>
                <a:r>
                  <a:rPr kumimoji="1" lang="en-US" altLang="zh-CN" b="1" i="1" dirty="0"/>
                  <a:t>r</a:t>
                </a:r>
                <a:endParaRPr kumimoji="1" lang="en-US" altLang="zh-CN" i="1" dirty="0">
                  <a:latin typeface="Cambria Math" panose="02040503050406030204" pitchFamily="18" charset="0"/>
                  <a:ea typeface="Cambria Math" panose="02040503050406030204" pitchFamily="18" charset="0"/>
                </a:endParaRPr>
              </a:p>
              <a:p>
                <a:pPr marL="0" indent="0">
                  <a:buNone/>
                </a:pPr>
                <a:r>
                  <a:rPr kumimoji="1" lang="en-US" altLang="zh-CN" dirty="0">
                    <a:ea typeface="Cambria Math" panose="02040503050406030204" pitchFamily="18" charset="0"/>
                  </a:rPr>
                  <a:t>         </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𝒮</m:t>
                    </m:r>
                    <m:r>
                      <a:rPr kumimoji="1" lang="en-US" altLang="zh-CN" b="0" i="1" smtClean="0">
                        <a:latin typeface="Cambria Math" panose="02040503050406030204" pitchFamily="18" charset="0"/>
                        <a:ea typeface="Cambria Math" panose="02040503050406030204" pitchFamily="18" charset="0"/>
                      </a:rPr>
                      <m:t>×</m:t>
                    </m:r>
                    <m:r>
                      <a:rPr kumimoji="1" lang="en-US" altLang="zh-CN" i="1" smtClean="0">
                        <a:latin typeface="Cambria Math" panose="02040503050406030204" pitchFamily="18" charset="0"/>
                        <a:ea typeface="Cambria Math" panose="02040503050406030204" pitchFamily="18" charset="0"/>
                      </a:rPr>
                      <m:t>𝒜</m:t>
                    </m:r>
                    <m:r>
                      <a:rPr kumimoji="1" lang="en-US" altLang="zh-CN" b="0" i="1" smtClean="0">
                        <a:latin typeface="Cambria Math" panose="02040503050406030204" pitchFamily="18" charset="0"/>
                        <a:ea typeface="Cambria Math" panose="02040503050406030204" pitchFamily="18" charset="0"/>
                      </a:rPr>
                      <m:t>→</m:t>
                    </m:r>
                    <m:r>
                      <a:rPr kumimoji="1" lang="en-US" altLang="zh-CN" i="1" smtClean="0">
                        <a:latin typeface="Cambria Math" panose="02040503050406030204" pitchFamily="18" charset="0"/>
                        <a:ea typeface="Cambria Math" panose="02040503050406030204" pitchFamily="18" charset="0"/>
                      </a:rPr>
                      <m:t>ℛ</m:t>
                    </m:r>
                  </m:oMath>
                </a14:m>
                <a:endParaRPr kumimoji="1" lang="en-US" altLang="zh-CN" b="0" dirty="0">
                  <a:ea typeface="Cambria Math" panose="02040503050406030204" pitchFamily="18" charset="0"/>
                </a:endParaRPr>
              </a:p>
              <a:p>
                <a:pPr marL="0" indent="0">
                  <a:buNone/>
                </a:pPr>
                <a:endParaRPr kumimoji="1" lang="zh-CN" altLang="en-US" dirty="0"/>
              </a:p>
            </p:txBody>
          </p:sp>
        </mc:Choice>
        <mc:Fallback>
          <p:sp>
            <p:nvSpPr>
              <p:cNvPr id="3" name="内容占位符 2">
                <a:extLst>
                  <a:ext uri="{FF2B5EF4-FFF2-40B4-BE49-F238E27FC236}">
                    <a16:creationId xmlns:a16="http://schemas.microsoft.com/office/drawing/2014/main" id="{61796099-5710-5E47-B7F6-801288AF883A}"/>
                  </a:ext>
                </a:extLst>
              </p:cNvPr>
              <p:cNvSpPr>
                <a:spLocks noGrp="1" noRot="1" noChangeAspect="1" noMove="1" noResize="1" noEditPoints="1" noAdjustHandles="1" noChangeArrowheads="1" noChangeShapeType="1" noTextEdit="1"/>
              </p:cNvSpPr>
              <p:nvPr>
                <p:ph idx="1"/>
              </p:nvPr>
            </p:nvSpPr>
            <p:spPr>
              <a:blipFill>
                <a:blip r:embed="rId3"/>
                <a:stretch>
                  <a:fillRect l="-1206" t="-2326"/>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D79A5D99-E864-7348-9F94-1597D70763C9}"/>
              </a:ext>
            </a:extLst>
          </p:cNvPr>
          <p:cNvPicPr>
            <a:picLocks noChangeAspect="1"/>
          </p:cNvPicPr>
          <p:nvPr/>
        </p:nvPicPr>
        <p:blipFill>
          <a:blip r:embed="rId4"/>
          <a:stretch>
            <a:fillRect/>
          </a:stretch>
        </p:blipFill>
        <p:spPr>
          <a:xfrm>
            <a:off x="4889101" y="1690688"/>
            <a:ext cx="7081473" cy="4351339"/>
          </a:xfrm>
          <a:prstGeom prst="rect">
            <a:avLst/>
          </a:prstGeom>
        </p:spPr>
      </p:pic>
      <p:sp>
        <p:nvSpPr>
          <p:cNvPr id="8" name="灯片编号占位符 7">
            <a:extLst>
              <a:ext uri="{FF2B5EF4-FFF2-40B4-BE49-F238E27FC236}">
                <a16:creationId xmlns:a16="http://schemas.microsoft.com/office/drawing/2014/main" id="{4F98E6E0-A64A-6F49-A725-3C3720F0519E}"/>
              </a:ext>
            </a:extLst>
          </p:cNvPr>
          <p:cNvSpPr>
            <a:spLocks noGrp="1"/>
          </p:cNvSpPr>
          <p:nvPr>
            <p:ph type="sldNum" sz="quarter" idx="12"/>
          </p:nvPr>
        </p:nvSpPr>
        <p:spPr/>
        <p:txBody>
          <a:bodyPr/>
          <a:lstStyle/>
          <a:p>
            <a:fld id="{DA32BE5F-6225-4A45-9109-AA5AEDAB4086}" type="slidenum">
              <a:rPr kumimoji="1" lang="zh-CN" altLang="en-US" smtClean="0"/>
              <a:t>16</a:t>
            </a:fld>
            <a:endParaRPr kumimoji="1" lang="zh-CN" altLang="en-US"/>
          </a:p>
        </p:txBody>
      </p:sp>
    </p:spTree>
    <p:extLst>
      <p:ext uri="{BB962C8B-B14F-4D97-AF65-F5344CB8AC3E}">
        <p14:creationId xmlns:p14="http://schemas.microsoft.com/office/powerpoint/2010/main" val="148679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661E3F-A0D8-EA47-B2E5-A7E3EC17C3C0}"/>
              </a:ext>
            </a:extLst>
          </p:cNvPr>
          <p:cNvSpPr>
            <a:spLocks noGrp="1"/>
          </p:cNvSpPr>
          <p:nvPr>
            <p:ph type="title"/>
          </p:nvPr>
        </p:nvSpPr>
        <p:spPr/>
        <p:txBody>
          <a:bodyPr/>
          <a:lstStyle/>
          <a:p>
            <a:r>
              <a:rPr kumimoji="1" lang="en-US" altLang="zh-CN" dirty="0"/>
              <a:t>Reinforcement Learning Recap</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1796099-5710-5E47-B7F6-801288AF883A}"/>
                  </a:ext>
                </a:extLst>
              </p:cNvPr>
              <p:cNvSpPr>
                <a:spLocks noGrp="1"/>
              </p:cNvSpPr>
              <p:nvPr>
                <p:ph idx="1"/>
              </p:nvPr>
            </p:nvSpPr>
            <p:spPr/>
            <p:txBody>
              <a:bodyPr/>
              <a:lstStyle/>
              <a:p>
                <a:r>
                  <a:rPr kumimoji="1" lang="en-US" altLang="zh-CN" dirty="0"/>
                  <a:t>States </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𝒮</m:t>
                    </m:r>
                  </m:oMath>
                </a14:m>
                <a:endParaRPr kumimoji="1" lang="en-US" altLang="zh-CN" dirty="0"/>
              </a:p>
              <a:p>
                <a:r>
                  <a:rPr kumimoji="1" lang="en-US" altLang="zh-CN" dirty="0"/>
                  <a:t>Actions </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𝒜</m:t>
                    </m:r>
                  </m:oMath>
                </a14:m>
                <a:endParaRPr kumimoji="1" lang="en-US" altLang="zh-CN" b="0" i="1" dirty="0">
                  <a:latin typeface="Cambria Math" panose="02040503050406030204" pitchFamily="18" charset="0"/>
                </a:endParaRPr>
              </a:p>
              <a:p>
                <a:r>
                  <a:rPr kumimoji="1" lang="en-US" altLang="zh-CN" b="0" dirty="0">
                    <a:ea typeface="Cambria Math" panose="02040503050406030204" pitchFamily="18" charset="0"/>
                  </a:rPr>
                  <a:t>Policy </a:t>
                </a:r>
                <a14:m>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𝜋</m:t>
                    </m:r>
                  </m:oMath>
                </a14:m>
                <a:endParaRPr kumimoji="1" lang="en-US" altLang="zh-CN" b="0" dirty="0"/>
              </a:p>
              <a:p>
                <a:r>
                  <a:rPr kumimoji="1" lang="en-US" altLang="zh-CN" dirty="0"/>
                  <a:t>Reward </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ℛ</m:t>
                    </m:r>
                  </m:oMath>
                </a14:m>
                <a:endParaRPr kumimoji="1" lang="en-US" altLang="zh-CN" dirty="0"/>
              </a:p>
              <a:p>
                <a:pPr marL="0" indent="0">
                  <a:buNone/>
                </a:pPr>
                <a:endParaRPr kumimoji="1" lang="en-US" altLang="zh-CN" dirty="0"/>
              </a:p>
              <a:p>
                <a:r>
                  <a:rPr kumimoji="1" lang="en-US" altLang="zh-CN" dirty="0"/>
                  <a:t>Learn a policy which </a:t>
                </a:r>
              </a:p>
              <a:p>
                <a:pPr marL="0" indent="0">
                  <a:buNone/>
                </a:pPr>
                <a:r>
                  <a:rPr kumimoji="1" lang="en-US" altLang="zh-CN" dirty="0"/>
                  <a:t>maximizes the reward </a:t>
                </a:r>
                <a:r>
                  <a:rPr kumimoji="1" lang="en-US" altLang="zh-CN" b="1" i="1" dirty="0"/>
                  <a:t>r</a:t>
                </a:r>
                <a:endParaRPr kumimoji="1" lang="en-US" altLang="zh-CN" i="1" dirty="0">
                  <a:latin typeface="Cambria Math" panose="02040503050406030204" pitchFamily="18" charset="0"/>
                  <a:ea typeface="Cambria Math" panose="02040503050406030204" pitchFamily="18" charset="0"/>
                </a:endParaRPr>
              </a:p>
              <a:p>
                <a:pPr marL="0" indent="0">
                  <a:buNone/>
                </a:pPr>
                <a:r>
                  <a:rPr kumimoji="1" lang="en-US" altLang="zh-CN" dirty="0">
                    <a:ea typeface="Cambria Math" panose="02040503050406030204" pitchFamily="18" charset="0"/>
                  </a:rPr>
                  <a:t>         </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𝒮</m:t>
                    </m:r>
                    <m:r>
                      <a:rPr kumimoji="1" lang="en-US" altLang="zh-CN" b="0" i="1" smtClean="0">
                        <a:latin typeface="Cambria Math" panose="02040503050406030204" pitchFamily="18" charset="0"/>
                        <a:ea typeface="Cambria Math" panose="02040503050406030204" pitchFamily="18" charset="0"/>
                      </a:rPr>
                      <m:t>×</m:t>
                    </m:r>
                    <m:r>
                      <a:rPr kumimoji="1" lang="en-US" altLang="zh-CN" i="1" smtClean="0">
                        <a:latin typeface="Cambria Math" panose="02040503050406030204" pitchFamily="18" charset="0"/>
                        <a:ea typeface="Cambria Math" panose="02040503050406030204" pitchFamily="18" charset="0"/>
                      </a:rPr>
                      <m:t>𝒜</m:t>
                    </m:r>
                    <m:r>
                      <a:rPr kumimoji="1" lang="en-US" altLang="zh-CN" b="0" i="1" smtClean="0">
                        <a:latin typeface="Cambria Math" panose="02040503050406030204" pitchFamily="18" charset="0"/>
                        <a:ea typeface="Cambria Math" panose="02040503050406030204" pitchFamily="18" charset="0"/>
                      </a:rPr>
                      <m:t>→</m:t>
                    </m:r>
                    <m:r>
                      <a:rPr kumimoji="1" lang="en-US" altLang="zh-CN" i="1" smtClean="0">
                        <a:latin typeface="Cambria Math" panose="02040503050406030204" pitchFamily="18" charset="0"/>
                        <a:ea typeface="Cambria Math" panose="02040503050406030204" pitchFamily="18" charset="0"/>
                      </a:rPr>
                      <m:t>ℛ</m:t>
                    </m:r>
                  </m:oMath>
                </a14:m>
                <a:endParaRPr kumimoji="1" lang="en-US" altLang="zh-CN" b="0" dirty="0">
                  <a:ea typeface="Cambria Math" panose="02040503050406030204" pitchFamily="18" charset="0"/>
                </a:endParaRPr>
              </a:p>
              <a:p>
                <a:pPr marL="0" indent="0">
                  <a:buNone/>
                </a:pPr>
                <a:endParaRPr kumimoji="1" lang="zh-CN" altLang="en-US" dirty="0"/>
              </a:p>
            </p:txBody>
          </p:sp>
        </mc:Choice>
        <mc:Fallback>
          <p:sp>
            <p:nvSpPr>
              <p:cNvPr id="3" name="内容占位符 2">
                <a:extLst>
                  <a:ext uri="{FF2B5EF4-FFF2-40B4-BE49-F238E27FC236}">
                    <a16:creationId xmlns:a16="http://schemas.microsoft.com/office/drawing/2014/main" id="{61796099-5710-5E47-B7F6-801288AF883A}"/>
                  </a:ext>
                </a:extLst>
              </p:cNvPr>
              <p:cNvSpPr>
                <a:spLocks noGrp="1" noRot="1" noChangeAspect="1" noMove="1" noResize="1" noEditPoints="1" noAdjustHandles="1" noChangeArrowheads="1" noChangeShapeType="1" noTextEdit="1"/>
              </p:cNvSpPr>
              <p:nvPr>
                <p:ph idx="1"/>
              </p:nvPr>
            </p:nvSpPr>
            <p:spPr>
              <a:blipFill>
                <a:blip r:embed="rId3"/>
                <a:stretch>
                  <a:fillRect l="-1206" t="-2326"/>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AC1806D-77A8-AA40-BB9F-87D5B1A00DF8}"/>
              </a:ext>
            </a:extLst>
          </p:cNvPr>
          <p:cNvPicPr>
            <a:picLocks noChangeAspect="1"/>
          </p:cNvPicPr>
          <p:nvPr/>
        </p:nvPicPr>
        <p:blipFill>
          <a:blip r:embed="rId4"/>
          <a:stretch>
            <a:fillRect/>
          </a:stretch>
        </p:blipFill>
        <p:spPr>
          <a:xfrm>
            <a:off x="4737078" y="1690688"/>
            <a:ext cx="7284924" cy="4308956"/>
          </a:xfrm>
          <a:prstGeom prst="rect">
            <a:avLst/>
          </a:prstGeom>
        </p:spPr>
      </p:pic>
      <p:pic>
        <p:nvPicPr>
          <p:cNvPr id="8" name="图片 7">
            <a:extLst>
              <a:ext uri="{FF2B5EF4-FFF2-40B4-BE49-F238E27FC236}">
                <a16:creationId xmlns:a16="http://schemas.microsoft.com/office/drawing/2014/main" id="{DE0272B1-4DFF-8D48-BCE2-82F096B26589}"/>
              </a:ext>
            </a:extLst>
          </p:cNvPr>
          <p:cNvPicPr>
            <a:picLocks noChangeAspect="1"/>
          </p:cNvPicPr>
          <p:nvPr/>
        </p:nvPicPr>
        <p:blipFill>
          <a:blip r:embed="rId5"/>
          <a:stretch>
            <a:fillRect/>
          </a:stretch>
        </p:blipFill>
        <p:spPr>
          <a:xfrm>
            <a:off x="4737077" y="1690688"/>
            <a:ext cx="7284925" cy="4308956"/>
          </a:xfrm>
          <a:prstGeom prst="rect">
            <a:avLst/>
          </a:prstGeom>
        </p:spPr>
      </p:pic>
      <p:pic>
        <p:nvPicPr>
          <p:cNvPr id="10" name="图片 9">
            <a:extLst>
              <a:ext uri="{FF2B5EF4-FFF2-40B4-BE49-F238E27FC236}">
                <a16:creationId xmlns:a16="http://schemas.microsoft.com/office/drawing/2014/main" id="{F108F670-F68B-0244-934B-1037BE6747E7}"/>
              </a:ext>
            </a:extLst>
          </p:cNvPr>
          <p:cNvPicPr>
            <a:picLocks noChangeAspect="1"/>
          </p:cNvPicPr>
          <p:nvPr/>
        </p:nvPicPr>
        <p:blipFill>
          <a:blip r:embed="rId6"/>
          <a:stretch>
            <a:fillRect/>
          </a:stretch>
        </p:blipFill>
        <p:spPr>
          <a:xfrm>
            <a:off x="4737076" y="1690688"/>
            <a:ext cx="7284926" cy="4308956"/>
          </a:xfrm>
          <a:prstGeom prst="rect">
            <a:avLst/>
          </a:prstGeom>
        </p:spPr>
      </p:pic>
      <p:pic>
        <p:nvPicPr>
          <p:cNvPr id="12" name="图片 11">
            <a:extLst>
              <a:ext uri="{FF2B5EF4-FFF2-40B4-BE49-F238E27FC236}">
                <a16:creationId xmlns:a16="http://schemas.microsoft.com/office/drawing/2014/main" id="{A48EB829-B427-E947-9985-CF747BABFA67}"/>
              </a:ext>
            </a:extLst>
          </p:cNvPr>
          <p:cNvPicPr>
            <a:picLocks noChangeAspect="1"/>
          </p:cNvPicPr>
          <p:nvPr/>
        </p:nvPicPr>
        <p:blipFill>
          <a:blip r:embed="rId7"/>
          <a:stretch>
            <a:fillRect/>
          </a:stretch>
        </p:blipFill>
        <p:spPr>
          <a:xfrm>
            <a:off x="4737075" y="1690688"/>
            <a:ext cx="7284927" cy="4308957"/>
          </a:xfrm>
          <a:prstGeom prst="rect">
            <a:avLst/>
          </a:prstGeom>
        </p:spPr>
      </p:pic>
      <p:sp>
        <p:nvSpPr>
          <p:cNvPr id="13" name="文本框 12">
            <a:extLst>
              <a:ext uri="{FF2B5EF4-FFF2-40B4-BE49-F238E27FC236}">
                <a16:creationId xmlns:a16="http://schemas.microsoft.com/office/drawing/2014/main" id="{51FA1ABF-955A-BF46-BE71-786FE5C15383}"/>
              </a:ext>
            </a:extLst>
          </p:cNvPr>
          <p:cNvSpPr txBox="1"/>
          <p:nvPr/>
        </p:nvSpPr>
        <p:spPr>
          <a:xfrm>
            <a:off x="8799360" y="103514"/>
            <a:ext cx="2371162" cy="523220"/>
          </a:xfrm>
          <a:prstGeom prst="rect">
            <a:avLst/>
          </a:prstGeom>
          <a:noFill/>
        </p:spPr>
        <p:txBody>
          <a:bodyPr wrap="none" rtlCol="0">
            <a:spAutoFit/>
          </a:bodyPr>
          <a:lstStyle/>
          <a:p>
            <a:r>
              <a:rPr kumimoji="1" lang="en-US" altLang="zh-CN" sz="2800" i="1" dirty="0"/>
              <a:t>Sparse reward</a:t>
            </a:r>
            <a:endParaRPr kumimoji="1" lang="zh-CN" altLang="en-US" sz="2800" i="1" dirty="0"/>
          </a:p>
        </p:txBody>
      </p:sp>
      <p:cxnSp>
        <p:nvCxnSpPr>
          <p:cNvPr id="15" name="直线箭头连接符 14">
            <a:extLst>
              <a:ext uri="{FF2B5EF4-FFF2-40B4-BE49-F238E27FC236}">
                <a16:creationId xmlns:a16="http://schemas.microsoft.com/office/drawing/2014/main" id="{BDBA7E7B-ABB9-6246-885C-49705A0FBFA5}"/>
              </a:ext>
            </a:extLst>
          </p:cNvPr>
          <p:cNvCxnSpPr>
            <a:cxnSpLocks/>
          </p:cNvCxnSpPr>
          <p:nvPr/>
        </p:nvCxnSpPr>
        <p:spPr>
          <a:xfrm flipH="1">
            <a:off x="9229452" y="623573"/>
            <a:ext cx="434477" cy="1063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DE30B166-7726-134E-8691-79A59D9A2D0A}"/>
              </a:ext>
            </a:extLst>
          </p:cNvPr>
          <p:cNvSpPr txBox="1"/>
          <p:nvPr/>
        </p:nvSpPr>
        <p:spPr>
          <a:xfrm>
            <a:off x="4920458" y="5903893"/>
            <a:ext cx="7271542" cy="954107"/>
          </a:xfrm>
          <a:prstGeom prst="rect">
            <a:avLst/>
          </a:prstGeom>
          <a:noFill/>
        </p:spPr>
        <p:txBody>
          <a:bodyPr wrap="none" rtlCol="0">
            <a:spAutoFit/>
          </a:bodyPr>
          <a:lstStyle/>
          <a:p>
            <a:r>
              <a:rPr kumimoji="1" lang="en-US" altLang="zh-CN" sz="2800" b="1" i="1" dirty="0">
                <a:solidFill>
                  <a:srgbClr val="C00000"/>
                </a:solidFill>
              </a:rPr>
              <a:t>Q1:</a:t>
            </a:r>
            <a:r>
              <a:rPr kumimoji="1" lang="en-US" altLang="zh-CN" sz="2800" i="1" dirty="0"/>
              <a:t> Dense reward?</a:t>
            </a:r>
          </a:p>
          <a:p>
            <a:r>
              <a:rPr kumimoji="1" lang="en-US" altLang="zh-CN" sz="2800" i="1" dirty="0"/>
              <a:t>After every move, tell him if its right or wrong</a:t>
            </a:r>
            <a:endParaRPr kumimoji="1" lang="zh-CN" altLang="en-US" sz="2800" i="1" dirty="0"/>
          </a:p>
        </p:txBody>
      </p:sp>
      <p:sp>
        <p:nvSpPr>
          <p:cNvPr id="17" name="灯片编号占位符 16">
            <a:extLst>
              <a:ext uri="{FF2B5EF4-FFF2-40B4-BE49-F238E27FC236}">
                <a16:creationId xmlns:a16="http://schemas.microsoft.com/office/drawing/2014/main" id="{EFF94071-6611-8140-8783-C9522F8B1054}"/>
              </a:ext>
            </a:extLst>
          </p:cNvPr>
          <p:cNvSpPr>
            <a:spLocks noGrp="1"/>
          </p:cNvSpPr>
          <p:nvPr>
            <p:ph type="sldNum" sz="quarter" idx="12"/>
          </p:nvPr>
        </p:nvSpPr>
        <p:spPr/>
        <p:txBody>
          <a:bodyPr/>
          <a:lstStyle/>
          <a:p>
            <a:fld id="{DA32BE5F-6225-4A45-9109-AA5AEDAB4086}" type="slidenum">
              <a:rPr kumimoji="1" lang="zh-CN" altLang="en-US" smtClean="0"/>
              <a:t>17</a:t>
            </a:fld>
            <a:endParaRPr kumimoji="1" lang="zh-CN" altLang="en-US"/>
          </a:p>
        </p:txBody>
      </p:sp>
    </p:spTree>
    <p:extLst>
      <p:ext uri="{BB962C8B-B14F-4D97-AF65-F5344CB8AC3E}">
        <p14:creationId xmlns:p14="http://schemas.microsoft.com/office/powerpoint/2010/main" val="116556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par>
                                <p:cTn id="24" presetID="9"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dissolv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E8CD78-0878-EE4A-92F6-C97A1F3104B6}"/>
              </a:ext>
            </a:extLst>
          </p:cNvPr>
          <p:cNvSpPr>
            <a:spLocks noGrp="1"/>
          </p:cNvSpPr>
          <p:nvPr>
            <p:ph type="title"/>
          </p:nvPr>
        </p:nvSpPr>
        <p:spPr/>
        <p:txBody>
          <a:bodyPr/>
          <a:lstStyle/>
          <a:p>
            <a:r>
              <a:rPr kumimoji="1" lang="en" altLang="zh-CN" dirty="0"/>
              <a:t>Reinforcement Learning Framework</a:t>
            </a:r>
            <a:endParaRPr kumimoji="1" lang="zh-CN" altLang="en-US" dirty="0"/>
          </a:p>
        </p:txBody>
      </p:sp>
      <p:sp>
        <p:nvSpPr>
          <p:cNvPr id="3" name="内容占位符 2">
            <a:extLst>
              <a:ext uri="{FF2B5EF4-FFF2-40B4-BE49-F238E27FC236}">
                <a16:creationId xmlns:a16="http://schemas.microsoft.com/office/drawing/2014/main" id="{009F0DB1-EFD6-3D47-BD7C-0A5C1560F516}"/>
              </a:ext>
            </a:extLst>
          </p:cNvPr>
          <p:cNvSpPr>
            <a:spLocks noGrp="1"/>
          </p:cNvSpPr>
          <p:nvPr>
            <p:ph idx="1"/>
          </p:nvPr>
        </p:nvSpPr>
        <p:spPr/>
        <p:txBody>
          <a:bodyPr/>
          <a:lstStyle/>
          <a:p>
            <a:pPr marL="0" indent="0">
              <a:buNone/>
            </a:pPr>
            <a:r>
              <a:rPr kumimoji="1" lang="en-US" altLang="zh-CN" dirty="0"/>
              <a:t>Recap what our agent needs to do:</a:t>
            </a:r>
          </a:p>
          <a:p>
            <a:r>
              <a:rPr kumimoji="1" lang="en" altLang="zh-CN" b="1" dirty="0"/>
              <a:t>On seeker post: </a:t>
            </a:r>
            <a:r>
              <a:rPr kumimoji="1" lang="en" altLang="zh-CN" dirty="0"/>
              <a:t>leverages context from the seeker post</a:t>
            </a:r>
          </a:p>
          <a:p>
            <a:r>
              <a:rPr kumimoji="1" lang="en" altLang="zh-CN" b="1" dirty="0"/>
              <a:t>On original response: </a:t>
            </a:r>
            <a:r>
              <a:rPr kumimoji="1" lang="en" altLang="zh-CN" dirty="0"/>
              <a:t>looks for areas where empathy could be improved</a:t>
            </a:r>
          </a:p>
          <a:p>
            <a:r>
              <a:rPr kumimoji="1" lang="en" altLang="zh-CN" b="1" dirty="0"/>
              <a:t>On generation: </a:t>
            </a:r>
            <a:r>
              <a:rPr kumimoji="1" lang="en" altLang="zh-CN" dirty="0"/>
              <a:t>fluent, coherent, specific, and diverse</a:t>
            </a:r>
          </a:p>
          <a:p>
            <a:r>
              <a:rPr kumimoji="1" lang="en" altLang="zh-CN" b="1" dirty="0"/>
              <a:t>Moreover:</a:t>
            </a:r>
          </a:p>
          <a:p>
            <a:pPr lvl="1"/>
            <a:r>
              <a:rPr kumimoji="1" lang="en" altLang="zh-CN" dirty="0"/>
              <a:t>Make minimal changes</a:t>
            </a:r>
          </a:p>
          <a:p>
            <a:pPr marL="457200" lvl="1" indent="0">
              <a:buNone/>
            </a:pPr>
            <a:r>
              <a:rPr kumimoji="1" lang="en" altLang="zh-CN" dirty="0"/>
              <a:t>(learning </a:t>
            </a:r>
            <a:r>
              <a:rPr kumimoji="1" lang="en" altLang="zh-CN" dirty="0" err="1"/>
              <a:t>a“stopping”action</a:t>
            </a:r>
            <a:r>
              <a:rPr kumimoji="1" lang="en" altLang="zh-CN" dirty="0"/>
              <a:t>)</a:t>
            </a:r>
          </a:p>
          <a:p>
            <a:endParaRPr kumimoji="1" lang="zh-CN" altLang="en-US" dirty="0"/>
          </a:p>
        </p:txBody>
      </p:sp>
      <p:pic>
        <p:nvPicPr>
          <p:cNvPr id="10" name="图片 9">
            <a:extLst>
              <a:ext uri="{FF2B5EF4-FFF2-40B4-BE49-F238E27FC236}">
                <a16:creationId xmlns:a16="http://schemas.microsoft.com/office/drawing/2014/main" id="{5A7F62AE-6766-724D-A0DD-CA8A025D9B50}"/>
              </a:ext>
            </a:extLst>
          </p:cNvPr>
          <p:cNvPicPr>
            <a:picLocks noChangeAspect="1"/>
          </p:cNvPicPr>
          <p:nvPr/>
        </p:nvPicPr>
        <p:blipFill rotWithShape="1">
          <a:blip r:embed="rId3"/>
          <a:srcRect b="67635"/>
          <a:stretch/>
        </p:blipFill>
        <p:spPr>
          <a:xfrm>
            <a:off x="5507179" y="4207336"/>
            <a:ext cx="6684821" cy="1141459"/>
          </a:xfrm>
          <a:prstGeom prst="rect">
            <a:avLst/>
          </a:prstGeom>
        </p:spPr>
      </p:pic>
      <p:pic>
        <p:nvPicPr>
          <p:cNvPr id="11" name="图片 10">
            <a:extLst>
              <a:ext uri="{FF2B5EF4-FFF2-40B4-BE49-F238E27FC236}">
                <a16:creationId xmlns:a16="http://schemas.microsoft.com/office/drawing/2014/main" id="{A1927C78-6658-3F41-8633-1CDDD38F514E}"/>
              </a:ext>
            </a:extLst>
          </p:cNvPr>
          <p:cNvPicPr>
            <a:picLocks noChangeAspect="1"/>
          </p:cNvPicPr>
          <p:nvPr/>
        </p:nvPicPr>
        <p:blipFill rotWithShape="1">
          <a:blip r:embed="rId3"/>
          <a:srcRect l="25630" t="32364" b="33658"/>
          <a:stretch/>
        </p:blipFill>
        <p:spPr>
          <a:xfrm>
            <a:off x="7220504" y="5348795"/>
            <a:ext cx="4971495" cy="1198315"/>
          </a:xfrm>
          <a:prstGeom prst="rect">
            <a:avLst/>
          </a:prstGeom>
        </p:spPr>
      </p:pic>
      <p:pic>
        <p:nvPicPr>
          <p:cNvPr id="12" name="图片 11">
            <a:extLst>
              <a:ext uri="{FF2B5EF4-FFF2-40B4-BE49-F238E27FC236}">
                <a16:creationId xmlns:a16="http://schemas.microsoft.com/office/drawing/2014/main" id="{F4165D0A-8340-0243-B46B-095C5DA99344}"/>
              </a:ext>
            </a:extLst>
          </p:cNvPr>
          <p:cNvPicPr>
            <a:picLocks noChangeAspect="1"/>
          </p:cNvPicPr>
          <p:nvPr/>
        </p:nvPicPr>
        <p:blipFill rotWithShape="1">
          <a:blip r:embed="rId3"/>
          <a:srcRect t="66342" r="74370" b="24843"/>
          <a:stretch/>
        </p:blipFill>
        <p:spPr>
          <a:xfrm>
            <a:off x="5507180" y="6547110"/>
            <a:ext cx="1713323" cy="310890"/>
          </a:xfrm>
          <a:prstGeom prst="rect">
            <a:avLst/>
          </a:prstGeom>
        </p:spPr>
      </p:pic>
      <p:pic>
        <p:nvPicPr>
          <p:cNvPr id="13" name="图片 12">
            <a:extLst>
              <a:ext uri="{FF2B5EF4-FFF2-40B4-BE49-F238E27FC236}">
                <a16:creationId xmlns:a16="http://schemas.microsoft.com/office/drawing/2014/main" id="{7F5505FA-46E4-CA46-B5C4-2EFBAA08030F}"/>
              </a:ext>
            </a:extLst>
          </p:cNvPr>
          <p:cNvPicPr>
            <a:picLocks noChangeAspect="1"/>
          </p:cNvPicPr>
          <p:nvPr/>
        </p:nvPicPr>
        <p:blipFill rotWithShape="1">
          <a:blip r:embed="rId3"/>
          <a:srcRect l="-1" t="32365" r="74370" b="33658"/>
          <a:stretch/>
        </p:blipFill>
        <p:spPr>
          <a:xfrm>
            <a:off x="5507180" y="5348795"/>
            <a:ext cx="1713323" cy="1198316"/>
          </a:xfrm>
          <a:prstGeom prst="rect">
            <a:avLst/>
          </a:prstGeom>
        </p:spPr>
      </p:pic>
      <p:sp>
        <p:nvSpPr>
          <p:cNvPr id="14" name="灯片编号占位符 13">
            <a:extLst>
              <a:ext uri="{FF2B5EF4-FFF2-40B4-BE49-F238E27FC236}">
                <a16:creationId xmlns:a16="http://schemas.microsoft.com/office/drawing/2014/main" id="{EFB86893-7400-AE49-952C-DBBD3DCDBFA2}"/>
              </a:ext>
            </a:extLst>
          </p:cNvPr>
          <p:cNvSpPr>
            <a:spLocks noGrp="1"/>
          </p:cNvSpPr>
          <p:nvPr>
            <p:ph type="sldNum" sz="quarter" idx="12"/>
          </p:nvPr>
        </p:nvSpPr>
        <p:spPr/>
        <p:txBody>
          <a:bodyPr/>
          <a:lstStyle/>
          <a:p>
            <a:fld id="{DA32BE5F-6225-4A45-9109-AA5AEDAB4086}" type="slidenum">
              <a:rPr kumimoji="1" lang="zh-CN" altLang="en-US" smtClean="0"/>
              <a:t>18</a:t>
            </a:fld>
            <a:endParaRPr kumimoji="1" lang="zh-CN" altLang="en-US"/>
          </a:p>
        </p:txBody>
      </p:sp>
    </p:spTree>
    <p:extLst>
      <p:ext uri="{BB962C8B-B14F-4D97-AF65-F5344CB8AC3E}">
        <p14:creationId xmlns:p14="http://schemas.microsoft.com/office/powerpoint/2010/main" val="340690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dissolve">
                                      <p:cBhvr>
                                        <p:cTn id="35" dur="500"/>
                                        <p:tgtEl>
                                          <p:spTgt spid="3">
                                            <p:txEl>
                                              <p:pRg st="5" end="5"/>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dissolve">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00A8B1-0A6B-3D4B-AB89-DE3A405C9468}"/>
              </a:ext>
            </a:extLst>
          </p:cNvPr>
          <p:cNvSpPr>
            <a:spLocks noGrp="1"/>
          </p:cNvSpPr>
          <p:nvPr>
            <p:ph type="title"/>
          </p:nvPr>
        </p:nvSpPr>
        <p:spPr/>
        <p:txBody>
          <a:bodyPr/>
          <a:lstStyle/>
          <a:p>
            <a:r>
              <a:rPr kumimoji="1" lang="en" altLang="zh-CN" dirty="0"/>
              <a:t>State: seeker post &amp; fixed-length contiguous spans of response post</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09D2F14C-8C34-F54D-BF3C-D5B3AC478B49}"/>
                  </a:ext>
                </a:extLst>
              </p:cNvPr>
              <p:cNvSpPr>
                <a:spLocks noGrp="1"/>
              </p:cNvSpPr>
              <p:nvPr>
                <p:ph idx="1"/>
              </p:nvPr>
            </p:nvSpPr>
            <p:spPr>
              <a:xfrm>
                <a:off x="838199" y="1825625"/>
                <a:ext cx="10621403" cy="4351338"/>
              </a:xfrm>
            </p:spPr>
            <p:txBody>
              <a:bodyPr/>
              <a:lstStyle/>
              <a:p>
                <a:pPr marL="0" indent="0">
                  <a:buNone/>
                </a:pPr>
                <a:r>
                  <a:rPr kumimoji="1" lang="en-US" altLang="zh-CN" dirty="0"/>
                  <a:t>At each state, agent can see </a:t>
                </a:r>
                <a:r>
                  <a:rPr kumimoji="1" lang="en-US" altLang="zh-CN" b="1" dirty="0">
                    <a:solidFill>
                      <a:schemeClr val="accent6"/>
                    </a:solidFill>
                  </a:rPr>
                  <a:t>seeker post </a:t>
                </a:r>
                <a:r>
                  <a:rPr kumimoji="1" lang="en-US" altLang="zh-CN" dirty="0"/>
                  <a:t>and </a:t>
                </a:r>
                <a:r>
                  <a:rPr kumimoji="1" lang="en-US" altLang="zh-CN" b="1" dirty="0"/>
                  <a:t>part of </a:t>
                </a:r>
                <a:r>
                  <a:rPr kumimoji="1" lang="en-US" altLang="zh-CN" b="1" dirty="0">
                    <a:solidFill>
                      <a:srgbClr val="7030A0"/>
                    </a:solidFill>
                  </a:rPr>
                  <a:t>response post</a:t>
                </a:r>
              </a:p>
              <a:p>
                <a14:m>
                  <m:oMath xmlns:m="http://schemas.openxmlformats.org/officeDocument/2006/math">
                    <m:sSub>
                      <m:sSubPr>
                        <m:ctrlPr>
                          <a:rPr kumimoji="1" lang="en-US" altLang="zh-CN" b="0" i="1" dirty="0" smtClean="0">
                            <a:latin typeface="Cambria Math" panose="02040503050406030204" pitchFamily="18" charset="0"/>
                          </a:rPr>
                        </m:ctrlPr>
                      </m:sSubPr>
                      <m:e>
                        <m:r>
                          <a:rPr kumimoji="1" lang="en" altLang="zh-CN" i="1" dirty="0" smtClean="0">
                            <a:latin typeface="Cambria Math" panose="02040503050406030204" pitchFamily="18" charset="0"/>
                          </a:rPr>
                          <m:t>𝑅</m:t>
                        </m:r>
                      </m:e>
                      <m:sub>
                        <m:r>
                          <a:rPr kumimoji="1" lang="en" altLang="zh-CN" i="1" dirty="0" smtClean="0">
                            <a:latin typeface="Cambria Math" panose="02040503050406030204" pitchFamily="18" charset="0"/>
                          </a:rPr>
                          <m:t>𝑖</m:t>
                        </m:r>
                      </m:sub>
                    </m:sSub>
                  </m:oMath>
                </a14:m>
                <a:r>
                  <a:rPr kumimoji="1" lang="en" altLang="zh-CN" dirty="0"/>
                  <a:t> contain </a:t>
                </a:r>
                <a:r>
                  <a:rPr kumimoji="1" lang="en" altLang="zh-CN" b="1" i="1" dirty="0"/>
                  <a:t>n</a:t>
                </a:r>
                <a:r>
                  <a:rPr kumimoji="1" lang="en" altLang="zh-CN" dirty="0"/>
                  <a:t> sentences </a:t>
                </a:r>
                <a14:m>
                  <m:oMath xmlns:m="http://schemas.openxmlformats.org/officeDocument/2006/math">
                    <m:sSub>
                      <m:sSubPr>
                        <m:ctrlPr>
                          <a:rPr kumimoji="1" lang="en-US" altLang="zh-CN" b="0" i="1" dirty="0" smtClean="0">
                            <a:latin typeface="Cambria Math" panose="02040503050406030204" pitchFamily="18" charset="0"/>
                          </a:rPr>
                        </m:ctrlPr>
                      </m:sSubPr>
                      <m:e>
                        <m:r>
                          <a:rPr kumimoji="1" lang="en" altLang="zh-CN" i="1" dirty="0" smtClean="0">
                            <a:latin typeface="Cambria Math" panose="02040503050406030204" pitchFamily="18" charset="0"/>
                          </a:rPr>
                          <m:t>𝑅</m:t>
                        </m:r>
                      </m:e>
                      <m:sub>
                        <m:r>
                          <a:rPr kumimoji="1" lang="en" altLang="zh-CN" i="1" dirty="0" smtClean="0">
                            <a:latin typeface="Cambria Math" panose="02040503050406030204" pitchFamily="18" charset="0"/>
                          </a:rPr>
                          <m:t>𝑖</m:t>
                        </m:r>
                        <m:r>
                          <a:rPr kumimoji="1" lang="en-US" altLang="zh-CN" b="0" i="1" dirty="0" smtClean="0">
                            <a:latin typeface="Cambria Math" panose="02040503050406030204" pitchFamily="18" charset="0"/>
                          </a:rPr>
                          <m:t>,</m:t>
                        </m:r>
                        <m:r>
                          <a:rPr kumimoji="1" lang="en" altLang="zh-CN" i="1" dirty="0" smtClean="0">
                            <a:latin typeface="Cambria Math" panose="02040503050406030204" pitchFamily="18" charset="0"/>
                          </a:rPr>
                          <m:t>1</m:t>
                        </m:r>
                      </m:sub>
                    </m:sSub>
                    <m:r>
                      <a:rPr kumimoji="1" lang="en" altLang="zh-CN" i="1" dirty="0" smtClean="0">
                        <a:latin typeface="Cambria Math" panose="02040503050406030204" pitchFamily="18" charset="0"/>
                      </a:rPr>
                      <m:t>, …, </m:t>
                    </m:r>
                    <m:sSub>
                      <m:sSubPr>
                        <m:ctrlPr>
                          <a:rPr kumimoji="1" lang="en-US" altLang="zh-CN" b="0" i="1" dirty="0" smtClean="0">
                            <a:latin typeface="Cambria Math" panose="02040503050406030204" pitchFamily="18" charset="0"/>
                          </a:rPr>
                        </m:ctrlPr>
                      </m:sSubPr>
                      <m:e>
                        <m:r>
                          <a:rPr kumimoji="1" lang="en" altLang="zh-CN" i="1" dirty="0" err="1" smtClean="0">
                            <a:latin typeface="Cambria Math" panose="02040503050406030204" pitchFamily="18" charset="0"/>
                          </a:rPr>
                          <m:t>𝑅</m:t>
                        </m:r>
                      </m:e>
                      <m:sub>
                        <m:r>
                          <a:rPr kumimoji="1" lang="en" altLang="zh-CN" i="1" dirty="0" err="1" smtClean="0">
                            <a:latin typeface="Cambria Math" panose="02040503050406030204" pitchFamily="18" charset="0"/>
                          </a:rPr>
                          <m:t>𝑖</m:t>
                        </m:r>
                        <m:r>
                          <a:rPr kumimoji="1" lang="en-US" altLang="zh-CN" b="0" i="1" dirty="0" smtClean="0">
                            <a:latin typeface="Cambria Math" panose="02040503050406030204" pitchFamily="18" charset="0"/>
                          </a:rPr>
                          <m:t>,</m:t>
                        </m:r>
                        <m:r>
                          <a:rPr kumimoji="1" lang="en" altLang="zh-CN" i="1" dirty="0" err="1" smtClean="0">
                            <a:latin typeface="Cambria Math" panose="02040503050406030204" pitchFamily="18" charset="0"/>
                          </a:rPr>
                          <m:t>𝑛</m:t>
                        </m:r>
                      </m:sub>
                    </m:sSub>
                  </m:oMath>
                </a14:m>
                <a:endParaRPr kumimoji="1" lang="en-US" altLang="zh-CN" dirty="0"/>
              </a:p>
              <a:p>
                <a:endParaRPr kumimoji="1" lang="en-US" altLang="zh-CN" dirty="0"/>
              </a:p>
              <a:p>
                <a:r>
                  <a:rPr kumimoji="1" lang="en-US" altLang="zh-CN" dirty="0"/>
                  <a:t>At each step, we focus on a contiguous </a:t>
                </a:r>
                <a:r>
                  <a:rPr kumimoji="1" lang="en-US" altLang="zh-CN" b="1" dirty="0"/>
                  <a:t>window of k </a:t>
                </a:r>
                <a:r>
                  <a:rPr kumimoji="1" lang="en-US" altLang="zh-CN" dirty="0"/>
                  <a:t>sentences</a:t>
                </a:r>
              </a:p>
              <a:p>
                <a:pPr marL="0" indent="0">
                  <a:buNone/>
                </a:pPr>
                <a14:m>
                  <m:oMathPara xmlns:m="http://schemas.openxmlformats.org/officeDocument/2006/math">
                    <m:oMathParaPr>
                      <m:jc m:val="centerGroup"/>
                    </m:oMathParaPr>
                    <m:oMath xmlns:m="http://schemas.openxmlformats.org/officeDocument/2006/math">
                      <m:sSub>
                        <m:sSubPr>
                          <m:ctrlPr>
                            <a:rPr kumimoji="1" lang="en-US" altLang="zh-CN" b="0" i="1" dirty="0" smtClean="0">
                              <a:latin typeface="Cambria Math" panose="02040503050406030204" pitchFamily="18" charset="0"/>
                            </a:rPr>
                          </m:ctrlPr>
                        </m:sSubPr>
                        <m:e>
                          <m:r>
                            <a:rPr kumimoji="1" lang="en" altLang="zh-CN" i="1" dirty="0" smtClean="0">
                              <a:latin typeface="Cambria Math" panose="02040503050406030204" pitchFamily="18" charset="0"/>
                            </a:rPr>
                            <m:t>𝑅</m:t>
                          </m:r>
                        </m:e>
                        <m:sub>
                          <m:r>
                            <a:rPr kumimoji="1" lang="en" altLang="zh-CN" i="1" dirty="0" smtClean="0">
                              <a:latin typeface="Cambria Math" panose="02040503050406030204" pitchFamily="18" charset="0"/>
                            </a:rPr>
                            <m:t>𝑖</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𝑗</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𝑗</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𝑘</m:t>
                          </m:r>
                        </m:sub>
                      </m:sSub>
                      <m:r>
                        <a:rPr kumimoji="1" lang="en-US" altLang="zh-CN" b="0" i="1" dirty="0" smtClean="0">
                          <a:latin typeface="Cambria Math" panose="02040503050406030204" pitchFamily="18" charset="0"/>
                        </a:rPr>
                        <m:t>=</m:t>
                      </m:r>
                      <m:sSub>
                        <m:sSubPr>
                          <m:ctrlPr>
                            <a:rPr kumimoji="1" lang="en-US" altLang="zh-CN" b="0" i="1" dirty="0" smtClean="0">
                              <a:latin typeface="Cambria Math" panose="02040503050406030204" pitchFamily="18" charset="0"/>
                            </a:rPr>
                          </m:ctrlPr>
                        </m:sSubPr>
                        <m:e>
                          <m:r>
                            <a:rPr kumimoji="1" lang="en" altLang="zh-CN" i="1" dirty="0" err="1" smtClean="0">
                              <a:latin typeface="Cambria Math" panose="02040503050406030204" pitchFamily="18" charset="0"/>
                            </a:rPr>
                            <m:t>𝑅</m:t>
                          </m:r>
                        </m:e>
                        <m:sub>
                          <m:r>
                            <a:rPr kumimoji="1" lang="en" altLang="zh-CN" i="1" dirty="0" err="1" smtClean="0">
                              <a:latin typeface="Cambria Math" panose="02040503050406030204" pitchFamily="18" charset="0"/>
                            </a:rPr>
                            <m:t>𝑖</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𝑗</m:t>
                          </m:r>
                        </m:sub>
                      </m:sSub>
                      <m:r>
                        <a:rPr kumimoji="1" lang="en" altLang="zh-CN" i="1" dirty="0" smtClean="0">
                          <a:latin typeface="Cambria Math" panose="02040503050406030204" pitchFamily="18" charset="0"/>
                        </a:rPr>
                        <m:t>, …, </m:t>
                      </m:r>
                      <m:sSub>
                        <m:sSubPr>
                          <m:ctrlPr>
                            <a:rPr kumimoji="1" lang="en-US" altLang="zh-CN" b="0" i="1" dirty="0" smtClean="0">
                              <a:latin typeface="Cambria Math" panose="02040503050406030204" pitchFamily="18" charset="0"/>
                            </a:rPr>
                          </m:ctrlPr>
                        </m:sSubPr>
                        <m:e>
                          <m:r>
                            <a:rPr kumimoji="1" lang="en" altLang="zh-CN" i="1" dirty="0" err="1" smtClean="0">
                              <a:latin typeface="Cambria Math" panose="02040503050406030204" pitchFamily="18" charset="0"/>
                            </a:rPr>
                            <m:t>𝑅</m:t>
                          </m:r>
                        </m:e>
                        <m:sub>
                          <m:r>
                            <a:rPr kumimoji="1" lang="en" altLang="zh-CN" i="1" dirty="0" err="1" smtClean="0">
                              <a:latin typeface="Cambria Math" panose="02040503050406030204" pitchFamily="18" charset="0"/>
                            </a:rPr>
                            <m:t>𝑖</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𝑗</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𝑘</m:t>
                          </m:r>
                          <m:r>
                            <a:rPr kumimoji="1" lang="en-US" altLang="zh-CN" b="0" i="1" dirty="0" smtClean="0">
                              <a:latin typeface="Cambria Math" panose="02040503050406030204" pitchFamily="18" charset="0"/>
                            </a:rPr>
                            <m:t>+1</m:t>
                          </m:r>
                        </m:sub>
                      </m:sSub>
                    </m:oMath>
                  </m:oMathPara>
                </a14:m>
                <a:endParaRPr kumimoji="1" lang="en-US" altLang="zh-CN" dirty="0"/>
              </a:p>
              <a:p>
                <a:pPr marL="0" indent="0">
                  <a:buNone/>
                </a:pPr>
                <a:endParaRPr kumimoji="1" lang="en-US" altLang="zh-CN" dirty="0"/>
              </a:p>
              <a:p>
                <a:r>
                  <a:rPr kumimoji="1" lang="en-US" altLang="zh-CN" dirty="0"/>
                  <a:t>States </a:t>
                </a:r>
                <a14:m>
                  <m:oMath xmlns:m="http://schemas.openxmlformats.org/officeDocument/2006/math">
                    <m:r>
                      <m:rPr>
                        <m:sty m:val="p"/>
                      </m:rPr>
                      <a:rPr kumimoji="1" lang="en-US" altLang="zh-CN" b="0" i="0" smtClean="0">
                        <a:latin typeface="Cambria Math" panose="02040503050406030204" pitchFamily="18" charset="0"/>
                        <a:ea typeface="Cambria Math" panose="02040503050406030204" pitchFamily="18" charset="0"/>
                      </a:rPr>
                      <m:t>s</m:t>
                    </m:r>
                    <m:r>
                      <a:rPr kumimoji="1" lang="en-US" altLang="zh-CN" b="0" i="1" smtClean="0">
                        <a:latin typeface="Cambria Math" panose="02040503050406030204" pitchFamily="18" charset="0"/>
                        <a:ea typeface="Cambria Math" panose="02040503050406030204" pitchFamily="18" charset="0"/>
                      </a:rPr>
                      <m:t>∈</m:t>
                    </m:r>
                    <m:r>
                      <a:rPr kumimoji="1" lang="en-US" altLang="zh-CN" i="1" smtClean="0">
                        <a:latin typeface="Cambria Math" panose="02040503050406030204" pitchFamily="18" charset="0"/>
                        <a:ea typeface="Cambria Math" panose="02040503050406030204" pitchFamily="18" charset="0"/>
                      </a:rPr>
                      <m:t>𝒮</m:t>
                    </m:r>
                  </m:oMath>
                </a14:m>
                <a:r>
                  <a:rPr kumimoji="1" lang="en-US" altLang="zh-CN" dirty="0"/>
                  <a:t> denoted by </a:t>
                </a:r>
              </a:p>
              <a:p>
                <a:pPr marL="0" indent="0">
                  <a:buNone/>
                </a:pPr>
                <a14:m>
                  <m:oMathPara xmlns:m="http://schemas.openxmlformats.org/officeDocument/2006/math">
                    <m:oMathParaPr>
                      <m:jc m:val="centerGroup"/>
                    </m:oMathParaPr>
                    <m:oMath xmlns:m="http://schemas.openxmlformats.org/officeDocument/2006/math">
                      <m:sSub>
                        <m:sSubPr>
                          <m:ctrlPr>
                            <a:rPr kumimoji="1" lang="en-US" altLang="zh-CN" b="0" i="1" dirty="0" smtClean="0">
                              <a:latin typeface="Cambria Math" panose="02040503050406030204" pitchFamily="18" charset="0"/>
                            </a:rPr>
                          </m:ctrlPr>
                        </m:sSubPr>
                        <m:e>
                          <m:sSub>
                            <m:sSubPr>
                              <m:ctrlPr>
                                <a:rPr kumimoji="1" lang="en-US" altLang="zh-CN" b="0" i="1" dirty="0" smtClean="0">
                                  <a:latin typeface="Cambria Math" panose="02040503050406030204" pitchFamily="18" charset="0"/>
                                </a:rPr>
                              </m:ctrlPr>
                            </m:sSubPr>
                            <m:e>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𝑆</m:t>
                              </m:r>
                            </m:e>
                            <m:sub>
                              <m:r>
                                <a:rPr kumimoji="1" lang="en-US" altLang="zh-CN" b="0" i="1" dirty="0" smtClean="0">
                                  <a:latin typeface="Cambria Math" panose="02040503050406030204" pitchFamily="18" charset="0"/>
                                </a:rPr>
                                <m:t>𝑖</m:t>
                              </m:r>
                            </m:sub>
                          </m:sSub>
                          <m:r>
                            <a:rPr kumimoji="1" lang="en-US" altLang="zh-CN" b="0" i="1" dirty="0" smtClean="0">
                              <a:latin typeface="Cambria Math" panose="02040503050406030204" pitchFamily="18" charset="0"/>
                            </a:rPr>
                            <m:t>, </m:t>
                          </m:r>
                          <m:r>
                            <a:rPr kumimoji="1" lang="en" altLang="zh-CN" i="1" dirty="0" smtClean="0">
                              <a:latin typeface="Cambria Math" panose="02040503050406030204" pitchFamily="18" charset="0"/>
                            </a:rPr>
                            <m:t>𝑅</m:t>
                          </m:r>
                        </m:e>
                        <m:sub>
                          <m:r>
                            <a:rPr kumimoji="1" lang="en" altLang="zh-CN" i="1" dirty="0" smtClean="0">
                              <a:latin typeface="Cambria Math" panose="02040503050406030204" pitchFamily="18" charset="0"/>
                            </a:rPr>
                            <m:t>𝑖</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𝑗</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𝑗</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𝑘</m:t>
                          </m:r>
                        </m:sub>
                      </m:sSub>
                      <m:r>
                        <a:rPr kumimoji="1" lang="en-US" altLang="zh-CN" b="0" i="1" dirty="0" smtClean="0">
                          <a:latin typeface="Cambria Math" panose="02040503050406030204" pitchFamily="18" charset="0"/>
                        </a:rPr>
                        <m:t>)</m:t>
                      </m:r>
                    </m:oMath>
                  </m:oMathPara>
                </a14:m>
                <a:endParaRPr kumimoji="1" lang="en-US" altLang="zh-CN" dirty="0"/>
              </a:p>
              <a:p>
                <a:pPr marL="0" indent="0">
                  <a:buNone/>
                </a:pPr>
                <a:endParaRPr kumimoji="1" lang="zh-CN" altLang="en-US" dirty="0"/>
              </a:p>
            </p:txBody>
          </p:sp>
        </mc:Choice>
        <mc:Fallback>
          <p:sp>
            <p:nvSpPr>
              <p:cNvPr id="3" name="内容占位符 2">
                <a:extLst>
                  <a:ext uri="{FF2B5EF4-FFF2-40B4-BE49-F238E27FC236}">
                    <a16:creationId xmlns:a16="http://schemas.microsoft.com/office/drawing/2014/main" id="{09D2F14C-8C34-F54D-BF3C-D5B3AC478B49}"/>
                  </a:ext>
                </a:extLst>
              </p:cNvPr>
              <p:cNvSpPr>
                <a:spLocks noGrp="1" noRot="1" noChangeAspect="1" noMove="1" noResize="1" noEditPoints="1" noAdjustHandles="1" noChangeArrowheads="1" noChangeShapeType="1" noTextEdit="1"/>
              </p:cNvSpPr>
              <p:nvPr>
                <p:ph idx="1"/>
              </p:nvPr>
            </p:nvSpPr>
            <p:spPr>
              <a:xfrm>
                <a:off x="838199" y="1825625"/>
                <a:ext cx="10621403" cy="4351338"/>
              </a:xfrm>
              <a:blipFill>
                <a:blip r:embed="rId3"/>
                <a:stretch>
                  <a:fillRect l="-1074" t="-2326" r="-1193"/>
                </a:stretch>
              </a:blipFill>
            </p:spPr>
            <p:txBody>
              <a:bodyPr/>
              <a:lstStyle/>
              <a:p>
                <a:r>
                  <a:rPr lang="zh-CN" altLang="en-US">
                    <a:noFill/>
                  </a:rPr>
                  <a:t> </a:t>
                </a:r>
              </a:p>
            </p:txBody>
          </p:sp>
        </mc:Fallback>
      </mc:AlternateContent>
      <p:cxnSp>
        <p:nvCxnSpPr>
          <p:cNvPr id="5" name="直线箭头连接符 4">
            <a:extLst>
              <a:ext uri="{FF2B5EF4-FFF2-40B4-BE49-F238E27FC236}">
                <a16:creationId xmlns:a16="http://schemas.microsoft.com/office/drawing/2014/main" id="{6AF5330C-BC63-DA46-9106-AC321083E2BF}"/>
              </a:ext>
            </a:extLst>
          </p:cNvPr>
          <p:cNvCxnSpPr/>
          <p:nvPr/>
        </p:nvCxnSpPr>
        <p:spPr>
          <a:xfrm flipV="1">
            <a:off x="5175682" y="2823099"/>
            <a:ext cx="0" cy="3195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直线箭头连接符 5">
            <a:extLst>
              <a:ext uri="{FF2B5EF4-FFF2-40B4-BE49-F238E27FC236}">
                <a16:creationId xmlns:a16="http://schemas.microsoft.com/office/drawing/2014/main" id="{0D1A46C2-ED87-A74C-A878-B65E0BA671FA}"/>
              </a:ext>
            </a:extLst>
          </p:cNvPr>
          <p:cNvCxnSpPr/>
          <p:nvPr/>
        </p:nvCxnSpPr>
        <p:spPr>
          <a:xfrm flipV="1">
            <a:off x="6322381" y="2823099"/>
            <a:ext cx="0" cy="3195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 name="直线箭头连接符 6">
            <a:extLst>
              <a:ext uri="{FF2B5EF4-FFF2-40B4-BE49-F238E27FC236}">
                <a16:creationId xmlns:a16="http://schemas.microsoft.com/office/drawing/2014/main" id="{6AF5330C-BC63-DA46-9106-AC321083E2BF}"/>
              </a:ext>
            </a:extLst>
          </p:cNvPr>
          <p:cNvCxnSpPr/>
          <p:nvPr/>
        </p:nvCxnSpPr>
        <p:spPr>
          <a:xfrm flipV="1">
            <a:off x="6221768" y="4290134"/>
            <a:ext cx="0" cy="3195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直线箭头连接符 7">
            <a:extLst>
              <a:ext uri="{FF2B5EF4-FFF2-40B4-BE49-F238E27FC236}">
                <a16:creationId xmlns:a16="http://schemas.microsoft.com/office/drawing/2014/main" id="{6AF5330C-BC63-DA46-9106-AC321083E2BF}"/>
              </a:ext>
            </a:extLst>
          </p:cNvPr>
          <p:cNvCxnSpPr/>
          <p:nvPr/>
        </p:nvCxnSpPr>
        <p:spPr>
          <a:xfrm flipV="1">
            <a:off x="7648954" y="4296792"/>
            <a:ext cx="0" cy="3195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直线连接符 9">
            <a:extLst>
              <a:ext uri="{FF2B5EF4-FFF2-40B4-BE49-F238E27FC236}">
                <a16:creationId xmlns:a16="http://schemas.microsoft.com/office/drawing/2014/main" id="{3952E163-564E-D04D-9EE5-A10B49DAC3D3}"/>
              </a:ext>
            </a:extLst>
          </p:cNvPr>
          <p:cNvCxnSpPr>
            <a:cxnSpLocks/>
          </p:cNvCxnSpPr>
          <p:nvPr/>
        </p:nvCxnSpPr>
        <p:spPr>
          <a:xfrm>
            <a:off x="7245020" y="4290134"/>
            <a:ext cx="80786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线连接符 11">
            <a:extLst>
              <a:ext uri="{FF2B5EF4-FFF2-40B4-BE49-F238E27FC236}">
                <a16:creationId xmlns:a16="http://schemas.microsoft.com/office/drawing/2014/main" id="{8383BAB4-4930-2842-867E-5C33C8C38432}"/>
              </a:ext>
            </a:extLst>
          </p:cNvPr>
          <p:cNvCxnSpPr>
            <a:cxnSpLocks/>
          </p:cNvCxnSpPr>
          <p:nvPr/>
        </p:nvCxnSpPr>
        <p:spPr>
          <a:xfrm>
            <a:off x="6094522" y="4262762"/>
            <a:ext cx="20122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直线连接符 14">
            <a:extLst>
              <a:ext uri="{FF2B5EF4-FFF2-40B4-BE49-F238E27FC236}">
                <a16:creationId xmlns:a16="http://schemas.microsoft.com/office/drawing/2014/main" id="{F6205BD3-345D-F04F-A7B4-85CE1EFB5E69}"/>
              </a:ext>
            </a:extLst>
          </p:cNvPr>
          <p:cNvCxnSpPr>
            <a:cxnSpLocks/>
          </p:cNvCxnSpPr>
          <p:nvPr/>
        </p:nvCxnSpPr>
        <p:spPr>
          <a:xfrm>
            <a:off x="5075069" y="2808304"/>
            <a:ext cx="20122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直线连接符 16">
            <a:extLst>
              <a:ext uri="{FF2B5EF4-FFF2-40B4-BE49-F238E27FC236}">
                <a16:creationId xmlns:a16="http://schemas.microsoft.com/office/drawing/2014/main" id="{ADF5474C-3586-0F4A-B542-CCCAE2D16B7E}"/>
              </a:ext>
            </a:extLst>
          </p:cNvPr>
          <p:cNvCxnSpPr>
            <a:cxnSpLocks/>
          </p:cNvCxnSpPr>
          <p:nvPr/>
        </p:nvCxnSpPr>
        <p:spPr>
          <a:xfrm>
            <a:off x="6221768" y="2808304"/>
            <a:ext cx="201226" cy="0"/>
          </a:xfrm>
          <a:prstGeom prst="line">
            <a:avLst/>
          </a:prstGeom>
        </p:spPr>
        <p:style>
          <a:lnRef idx="3">
            <a:schemeClr val="accent2"/>
          </a:lnRef>
          <a:fillRef idx="0">
            <a:schemeClr val="accent2"/>
          </a:fillRef>
          <a:effectRef idx="2">
            <a:schemeClr val="accent2"/>
          </a:effectRef>
          <a:fontRef idx="minor">
            <a:schemeClr val="tx1"/>
          </a:fontRef>
        </p:style>
      </p:cxnSp>
      <p:sp>
        <p:nvSpPr>
          <p:cNvPr id="20" name="灯片编号占位符 19">
            <a:extLst>
              <a:ext uri="{FF2B5EF4-FFF2-40B4-BE49-F238E27FC236}">
                <a16:creationId xmlns:a16="http://schemas.microsoft.com/office/drawing/2014/main" id="{208260FC-EF8C-EC45-AE42-360D3AD7DE27}"/>
              </a:ext>
            </a:extLst>
          </p:cNvPr>
          <p:cNvSpPr>
            <a:spLocks noGrp="1"/>
          </p:cNvSpPr>
          <p:nvPr>
            <p:ph type="sldNum" sz="quarter" idx="12"/>
          </p:nvPr>
        </p:nvSpPr>
        <p:spPr/>
        <p:txBody>
          <a:bodyPr/>
          <a:lstStyle/>
          <a:p>
            <a:fld id="{DA32BE5F-6225-4A45-9109-AA5AEDAB4086}" type="slidenum">
              <a:rPr kumimoji="1" lang="zh-CN" altLang="en-US" smtClean="0"/>
              <a:t>19</a:t>
            </a:fld>
            <a:endParaRPr kumimoji="1" lang="zh-CN" altLang="en-US"/>
          </a:p>
        </p:txBody>
      </p:sp>
    </p:spTree>
    <p:extLst>
      <p:ext uri="{BB962C8B-B14F-4D97-AF65-F5344CB8AC3E}">
        <p14:creationId xmlns:p14="http://schemas.microsoft.com/office/powerpoint/2010/main" val="92046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dissolve">
                                      <p:cBhvr>
                                        <p:cTn id="20" dur="500"/>
                                        <p:tgtEl>
                                          <p:spTgt spid="17"/>
                                        </p:tgtEl>
                                      </p:cBhvr>
                                    </p:animEffect>
                                  </p:childTnLst>
                                </p:cTn>
                              </p:par>
                              <p:par>
                                <p:cTn id="21" presetID="9"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par>
                                <p:cTn id="24" presetID="9"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dissolv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dissolve">
                                      <p:cBhvr>
                                        <p:cTn id="41" dur="500"/>
                                        <p:tgtEl>
                                          <p:spTgt spid="12"/>
                                        </p:tgtEl>
                                      </p:cBhvr>
                                    </p:animEffect>
                                  </p:childTnLst>
                                </p:cTn>
                              </p:par>
                              <p:par>
                                <p:cTn id="42" presetID="9"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dissolve">
                                      <p:cBhvr>
                                        <p:cTn id="44" dur="500"/>
                                        <p:tgtEl>
                                          <p:spTgt spid="7"/>
                                        </p:tgtEl>
                                      </p:cBhvr>
                                    </p:animEffect>
                                  </p:childTnLst>
                                </p:cTn>
                              </p:par>
                              <p:par>
                                <p:cTn id="45" presetID="9"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dissolve">
                                      <p:cBhvr>
                                        <p:cTn id="47" dur="500"/>
                                        <p:tgtEl>
                                          <p:spTgt spid="8"/>
                                        </p:tgtEl>
                                      </p:cBhvr>
                                    </p:animEffect>
                                  </p:childTnLst>
                                </p:cTn>
                              </p:par>
                              <p:par>
                                <p:cTn id="48" presetID="9"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dissolv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dissolve">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3">
                                            <p:txEl>
                                              <p:pRg st="7" end="7"/>
                                            </p:txEl>
                                          </p:spTgt>
                                        </p:tgtEl>
                                        <p:attrNameLst>
                                          <p:attrName>style.visibility</p:attrName>
                                        </p:attrNameLst>
                                      </p:cBhvr>
                                      <p:to>
                                        <p:strVal val="visible"/>
                                      </p:to>
                                    </p:set>
                                    <p:animEffect transition="in" filter="dissolve">
                                      <p:cBhvr>
                                        <p:cTn id="6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C2306-6D35-DA4F-97AB-6FAF124CA4EA}"/>
              </a:ext>
            </a:extLst>
          </p:cNvPr>
          <p:cNvSpPr>
            <a:spLocks noGrp="1"/>
          </p:cNvSpPr>
          <p:nvPr>
            <p:ph type="title"/>
          </p:nvPr>
        </p:nvSpPr>
        <p:spPr/>
        <p:txBody>
          <a:bodyPr/>
          <a:lstStyle/>
          <a:p>
            <a:r>
              <a:rPr kumimoji="1" lang="en-US" altLang="zh-CN" dirty="0"/>
              <a:t>WWW 2021 best paper</a:t>
            </a:r>
            <a:endParaRPr kumimoji="1" lang="zh-CN" altLang="en-US" dirty="0"/>
          </a:p>
        </p:txBody>
      </p:sp>
      <p:pic>
        <p:nvPicPr>
          <p:cNvPr id="5" name="内容占位符 4">
            <a:extLst>
              <a:ext uri="{FF2B5EF4-FFF2-40B4-BE49-F238E27FC236}">
                <a16:creationId xmlns:a16="http://schemas.microsoft.com/office/drawing/2014/main" id="{C38F8CB7-A234-7642-94F9-C79886765422}"/>
              </a:ext>
            </a:extLst>
          </p:cNvPr>
          <p:cNvPicPr>
            <a:picLocks noGrp="1" noChangeAspect="1"/>
          </p:cNvPicPr>
          <p:nvPr>
            <p:ph idx="1"/>
          </p:nvPr>
        </p:nvPicPr>
        <p:blipFill>
          <a:blip r:embed="rId2"/>
          <a:stretch>
            <a:fillRect/>
          </a:stretch>
        </p:blipFill>
        <p:spPr>
          <a:xfrm>
            <a:off x="182923" y="1929449"/>
            <a:ext cx="11826153" cy="2999101"/>
          </a:xfrm>
        </p:spPr>
      </p:pic>
      <p:sp>
        <p:nvSpPr>
          <p:cNvPr id="6" name="灯片编号占位符 5">
            <a:extLst>
              <a:ext uri="{FF2B5EF4-FFF2-40B4-BE49-F238E27FC236}">
                <a16:creationId xmlns:a16="http://schemas.microsoft.com/office/drawing/2014/main" id="{D95318E1-5A28-B242-A02F-A444A9E352C0}"/>
              </a:ext>
            </a:extLst>
          </p:cNvPr>
          <p:cNvSpPr>
            <a:spLocks noGrp="1"/>
          </p:cNvSpPr>
          <p:nvPr>
            <p:ph type="sldNum" sz="quarter" idx="12"/>
          </p:nvPr>
        </p:nvSpPr>
        <p:spPr/>
        <p:txBody>
          <a:bodyPr/>
          <a:lstStyle/>
          <a:p>
            <a:fld id="{DA32BE5F-6225-4A45-9109-AA5AEDAB4086}" type="slidenum">
              <a:rPr kumimoji="1" lang="zh-CN" altLang="en-US" smtClean="0"/>
              <a:t>2</a:t>
            </a:fld>
            <a:endParaRPr kumimoji="1" lang="zh-CN" altLang="en-US"/>
          </a:p>
        </p:txBody>
      </p:sp>
    </p:spTree>
    <p:extLst>
      <p:ext uri="{BB962C8B-B14F-4D97-AF65-F5344CB8AC3E}">
        <p14:creationId xmlns:p14="http://schemas.microsoft.com/office/powerpoint/2010/main" val="357650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97FBA0-1422-0B4D-A4C0-719B714CC665}"/>
              </a:ext>
            </a:extLst>
          </p:cNvPr>
          <p:cNvSpPr>
            <a:spLocks noGrp="1"/>
          </p:cNvSpPr>
          <p:nvPr>
            <p:ph type="title"/>
          </p:nvPr>
        </p:nvSpPr>
        <p:spPr/>
        <p:txBody>
          <a:bodyPr/>
          <a:lstStyle/>
          <a:p>
            <a:r>
              <a:rPr kumimoji="1" lang="en" altLang="zh-CN" dirty="0"/>
              <a:t>Actions: sentence-level edits</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7E0ACD3-7576-9142-8E89-F67C5063D157}"/>
                  </a:ext>
                </a:extLst>
              </p:cNvPr>
              <p:cNvSpPr>
                <a:spLocks noGrp="1"/>
              </p:cNvSpPr>
              <p:nvPr>
                <p:ph idx="1"/>
              </p:nvPr>
            </p:nvSpPr>
            <p:spPr>
              <a:xfrm>
                <a:off x="838200" y="1825625"/>
                <a:ext cx="10515600" cy="4667250"/>
              </a:xfrm>
            </p:spPr>
            <p:txBody>
              <a:bodyPr>
                <a:normAutofit/>
              </a:bodyPr>
              <a:lstStyle/>
              <a:p>
                <a:pPr marL="0" indent="0">
                  <a:buNone/>
                </a:pPr>
                <a:r>
                  <a:rPr kumimoji="1" lang="en-US" altLang="zh-CN" dirty="0"/>
                  <a:t>Two operations:</a:t>
                </a:r>
              </a:p>
              <a:p>
                <a:pPr marL="514350" indent="-514350">
                  <a:buFont typeface="+mj-lt"/>
                  <a:buAutoNum type="arabicPeriod"/>
                </a:pPr>
                <a:r>
                  <a:rPr kumimoji="1" lang="en" altLang="zh-CN" dirty="0"/>
                  <a:t>inserts new sentences</a:t>
                </a:r>
              </a:p>
              <a:p>
                <a:pPr marL="514350" indent="-514350">
                  <a:buFont typeface="+mj-lt"/>
                  <a:buAutoNum type="arabicPeriod"/>
                </a:pPr>
                <a:r>
                  <a:rPr kumimoji="1" lang="en" altLang="zh-CN" dirty="0"/>
                  <a:t>replaces existing sentences with newer ones</a:t>
                </a:r>
              </a:p>
              <a:p>
                <a:pPr marL="0" indent="0">
                  <a:buNone/>
                </a:pPr>
                <a:r>
                  <a:rPr kumimoji="1" lang="en-US" altLang="zh-CN" b="1" i="1" dirty="0">
                    <a:solidFill>
                      <a:srgbClr val="C00000"/>
                    </a:solidFill>
                  </a:rPr>
                  <a:t>Q2:</a:t>
                </a:r>
                <a:r>
                  <a:rPr kumimoji="1" lang="en-US" altLang="zh-CN" b="1" i="1" dirty="0"/>
                  <a:t> </a:t>
                </a:r>
                <a:r>
                  <a:rPr kumimoji="1" lang="en-US" altLang="zh-CN" i="1" dirty="0"/>
                  <a:t>how do we deal with deletions?</a:t>
                </a:r>
              </a:p>
              <a:p>
                <a:pPr marL="0" indent="0">
                  <a:buNone/>
                </a:pPr>
                <a:r>
                  <a:rPr kumimoji="1" lang="en-US" altLang="zh-CN" dirty="0"/>
                  <a:t>In a state </a:t>
                </a:r>
                <a14:m>
                  <m:oMath xmlns:m="http://schemas.openxmlformats.org/officeDocument/2006/math">
                    <m:sSub>
                      <m:sSubPr>
                        <m:ctrlPr>
                          <a:rPr kumimoji="1" lang="en-US" altLang="zh-CN" b="0" i="1" dirty="0" smtClean="0">
                            <a:latin typeface="Cambria Math" panose="02040503050406030204" pitchFamily="18" charset="0"/>
                          </a:rPr>
                        </m:ctrlPr>
                      </m:sSubPr>
                      <m:e>
                        <m:sSub>
                          <m:sSubPr>
                            <m:ctrlPr>
                              <a:rPr kumimoji="1" lang="en-US" altLang="zh-CN" b="0" i="1" dirty="0" smtClean="0">
                                <a:latin typeface="Cambria Math" panose="02040503050406030204" pitchFamily="18" charset="0"/>
                              </a:rPr>
                            </m:ctrlPr>
                          </m:sSubPr>
                          <m:e>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𝑆</m:t>
                            </m:r>
                          </m:e>
                          <m:sub>
                            <m:r>
                              <a:rPr kumimoji="1" lang="en-US" altLang="zh-CN" b="0" i="1" dirty="0" smtClean="0">
                                <a:latin typeface="Cambria Math" panose="02040503050406030204" pitchFamily="18" charset="0"/>
                              </a:rPr>
                              <m:t>𝑖</m:t>
                            </m:r>
                          </m:sub>
                        </m:sSub>
                        <m:r>
                          <a:rPr kumimoji="1" lang="en-US" altLang="zh-CN" b="0" i="1" dirty="0" smtClean="0">
                            <a:latin typeface="Cambria Math" panose="02040503050406030204" pitchFamily="18" charset="0"/>
                          </a:rPr>
                          <m:t>, </m:t>
                        </m:r>
                        <m:r>
                          <a:rPr kumimoji="1" lang="en" altLang="zh-CN" i="1" dirty="0" smtClean="0">
                            <a:latin typeface="Cambria Math" panose="02040503050406030204" pitchFamily="18" charset="0"/>
                          </a:rPr>
                          <m:t>𝑅</m:t>
                        </m:r>
                      </m:e>
                      <m:sub>
                        <m:r>
                          <a:rPr kumimoji="1" lang="en" altLang="zh-CN" i="1" dirty="0" smtClean="0">
                            <a:latin typeface="Cambria Math" panose="02040503050406030204" pitchFamily="18" charset="0"/>
                          </a:rPr>
                          <m:t>𝑖</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𝑗</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𝑗</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𝑘</m:t>
                        </m:r>
                      </m:sub>
                    </m:sSub>
                    <m:r>
                      <a:rPr kumimoji="1" lang="en-US" altLang="zh-CN" b="0" i="1" dirty="0" smtClean="0">
                        <a:latin typeface="Cambria Math" panose="02040503050406030204" pitchFamily="18" charset="0"/>
                      </a:rPr>
                      <m:t>)</m:t>
                    </m:r>
                  </m:oMath>
                </a14:m>
                <a:r>
                  <a:rPr kumimoji="1" lang="en-US" altLang="zh-CN" dirty="0"/>
                  <a:t> , agent simultaneously take two actions:</a:t>
                </a:r>
              </a:p>
              <a:p>
                <a:pPr marL="0" indent="0">
                  <a:buNone/>
                </a:pPr>
                <a14:m>
                  <m:oMath xmlns:m="http://schemas.openxmlformats.org/officeDocument/2006/math">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oMath>
                </a14:m>
                <a:r>
                  <a:rPr kumimoji="1" lang="en-US" altLang="zh-CN" dirty="0"/>
                  <a:t> select a position in </a:t>
                </a:r>
                <a14:m>
                  <m:oMath xmlns:m="http://schemas.openxmlformats.org/officeDocument/2006/math">
                    <m:sSub>
                      <m:sSubPr>
                        <m:ctrlPr>
                          <a:rPr kumimoji="1" lang="en-US" altLang="zh-CN" b="0" i="1" dirty="0" smtClean="0">
                            <a:latin typeface="Cambria Math" panose="02040503050406030204" pitchFamily="18" charset="0"/>
                          </a:rPr>
                        </m:ctrlPr>
                      </m:sSubPr>
                      <m:e>
                        <m:r>
                          <a:rPr kumimoji="1" lang="en" altLang="zh-CN" i="1" dirty="0" smtClean="0">
                            <a:latin typeface="Cambria Math" panose="02040503050406030204" pitchFamily="18" charset="0"/>
                          </a:rPr>
                          <m:t>𝑅</m:t>
                        </m:r>
                      </m:e>
                      <m:sub>
                        <m:r>
                          <a:rPr kumimoji="1" lang="en" altLang="zh-CN" i="1" dirty="0" smtClean="0">
                            <a:latin typeface="Cambria Math" panose="02040503050406030204" pitchFamily="18" charset="0"/>
                          </a:rPr>
                          <m:t>𝑖</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𝑗</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𝑗</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𝑘</m:t>
                        </m:r>
                      </m:sub>
                    </m:sSub>
                  </m:oMath>
                </a14:m>
                <a:r>
                  <a:rPr kumimoji="1" lang="en-US" altLang="zh-CN" dirty="0"/>
                  <a:t> for insertion or replacement</a:t>
                </a:r>
              </a:p>
              <a:p>
                <a:pPr marL="0" indent="0">
                  <a:buNone/>
                </a:pPr>
                <a14:m>
                  <m:oMath xmlns:m="http://schemas.openxmlformats.org/officeDocument/2006/math">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oMath>
                </a14:m>
                <a:r>
                  <a:rPr kumimoji="1" lang="en-US" altLang="zh-CN" dirty="0"/>
                  <a:t> generate a candidate empathic sentence</a:t>
                </a:r>
              </a:p>
              <a:p>
                <a:pPr marL="0" indent="0">
                  <a:buNone/>
                </a:pPr>
                <a:r>
                  <a:rPr kumimoji="1" lang="en-US" altLang="zh-CN" b="1" i="1" dirty="0">
                    <a:solidFill>
                      <a:srgbClr val="C00000"/>
                    </a:solidFill>
                  </a:rPr>
                  <a:t>Q3:</a:t>
                </a:r>
                <a:r>
                  <a:rPr kumimoji="1" lang="en-US" altLang="zh-CN" b="1" i="1" dirty="0"/>
                  <a:t> </a:t>
                </a:r>
                <a:r>
                  <a:rPr kumimoji="1" lang="en-US" altLang="zh-CN" i="1" dirty="0"/>
                  <a:t>The action space </a:t>
                </a:r>
                <a14:m>
                  <m:oMath xmlns:m="http://schemas.openxmlformats.org/officeDocument/2006/math">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i="1" smtClean="0">
                            <a:latin typeface="Cambria Math" panose="02040503050406030204" pitchFamily="18" charset="0"/>
                            <a:ea typeface="Cambria Math" panose="02040503050406030204" pitchFamily="18" charset="0"/>
                          </a:rPr>
                          <m:t>𝒜</m:t>
                        </m:r>
                      </m:e>
                      <m:sub>
                        <m:r>
                          <a:rPr kumimoji="1" lang="en-US" altLang="zh-CN" b="0" i="1" smtClean="0">
                            <a:latin typeface="Cambria Math" panose="02040503050406030204" pitchFamily="18" charset="0"/>
                            <a:ea typeface="Cambria Math" panose="02040503050406030204" pitchFamily="18" charset="0"/>
                          </a:rPr>
                          <m:t>1</m:t>
                        </m:r>
                      </m:sub>
                    </m:sSub>
                  </m:oMath>
                </a14:m>
                <a:r>
                  <a:rPr kumimoji="1" lang="en-US" altLang="zh-CN" i="1" dirty="0"/>
                  <a:t> contains  ____  actions?</a:t>
                </a:r>
              </a:p>
              <a:p>
                <a:pPr marL="0" indent="0">
                  <a:buNone/>
                </a:pPr>
                <a:r>
                  <a:rPr kumimoji="1" lang="en-US" altLang="zh-CN" i="1" dirty="0"/>
                  <a:t>Hint: insertion, replacement, no-operation</a:t>
                </a:r>
              </a:p>
              <a:p>
                <a:pPr marL="0" indent="0">
                  <a:buNone/>
                </a:pPr>
                <a:endParaRPr kumimoji="1" lang="en" altLang="zh-CN" dirty="0"/>
              </a:p>
            </p:txBody>
          </p:sp>
        </mc:Choice>
        <mc:Fallback>
          <p:sp>
            <p:nvSpPr>
              <p:cNvPr id="3" name="内容占位符 2">
                <a:extLst>
                  <a:ext uri="{FF2B5EF4-FFF2-40B4-BE49-F238E27FC236}">
                    <a16:creationId xmlns:a16="http://schemas.microsoft.com/office/drawing/2014/main" id="{B7E0ACD3-7576-9142-8E89-F67C5063D157}"/>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206" t="-2168" b="-271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CE504E0-12D6-0343-A010-2C3D2E57D292}"/>
              </a:ext>
            </a:extLst>
          </p:cNvPr>
          <p:cNvSpPr>
            <a:spLocks noGrp="1"/>
          </p:cNvSpPr>
          <p:nvPr>
            <p:ph type="sldNum" sz="quarter" idx="12"/>
          </p:nvPr>
        </p:nvSpPr>
        <p:spPr/>
        <p:txBody>
          <a:bodyPr/>
          <a:lstStyle/>
          <a:p>
            <a:fld id="{DA32BE5F-6225-4A45-9109-AA5AEDAB4086}" type="slidenum">
              <a:rPr kumimoji="1" lang="zh-CN" altLang="en-US" smtClean="0"/>
              <a:t>20</a:t>
            </a:fld>
            <a:endParaRPr kumimoji="1" lang="zh-CN" altLang="en-US"/>
          </a:p>
        </p:txBody>
      </p:sp>
    </p:spTree>
    <p:extLst>
      <p:ext uri="{BB962C8B-B14F-4D97-AF65-F5344CB8AC3E}">
        <p14:creationId xmlns:p14="http://schemas.microsoft.com/office/powerpoint/2010/main" val="158855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nodeType="clickEffect">
                                  <p:stCondLst>
                                    <p:cond delay="0"/>
                                  </p:stCondLst>
                                  <p:childTnLst>
                                    <p:animEffect transition="out" filter="dissolve">
                                      <p:cBhvr>
                                        <p:cTn id="26" dur="500"/>
                                        <p:tgtEl>
                                          <p:spTgt spid="3">
                                            <p:txEl>
                                              <p:pRg st="3" end="3"/>
                                            </p:txEl>
                                          </p:spTgt>
                                        </p:tgtEl>
                                      </p:cBhvr>
                                    </p:animEffect>
                                    <p:set>
                                      <p:cBhvr>
                                        <p:cTn id="27"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dissolv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dissolv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nodeType="clickEffect">
                                  <p:stCondLst>
                                    <p:cond delay="0"/>
                                  </p:stCondLst>
                                  <p:childTnLst>
                                    <p:animEffect transition="out" filter="dissolve">
                                      <p:cBhvr>
                                        <p:cTn id="56" dur="500"/>
                                        <p:tgtEl>
                                          <p:spTgt spid="3">
                                            <p:txEl>
                                              <p:pRg st="7" end="7"/>
                                            </p:txEl>
                                          </p:spTgt>
                                        </p:tgtEl>
                                      </p:cBhvr>
                                    </p:animEffect>
                                    <p:set>
                                      <p:cBhvr>
                                        <p:cTn id="57" dur="1" fill="hold">
                                          <p:stCondLst>
                                            <p:cond delay="499"/>
                                          </p:stCondLst>
                                        </p:cTn>
                                        <p:tgtEl>
                                          <p:spTgt spid="3">
                                            <p:txEl>
                                              <p:pRg st="7" end="7"/>
                                            </p:txEl>
                                          </p:spTgt>
                                        </p:tgtEl>
                                        <p:attrNameLst>
                                          <p:attrName>style.visibility</p:attrName>
                                        </p:attrNameLst>
                                      </p:cBhvr>
                                      <p:to>
                                        <p:strVal val="hidden"/>
                                      </p:to>
                                    </p:set>
                                  </p:childTnLst>
                                </p:cTn>
                              </p:par>
                              <p:par>
                                <p:cTn id="58" presetID="9" presetClass="exit" presetSubtype="0" fill="hold" nodeType="withEffect">
                                  <p:stCondLst>
                                    <p:cond delay="0"/>
                                  </p:stCondLst>
                                  <p:childTnLst>
                                    <p:animEffect transition="out" filter="dissolve">
                                      <p:cBhvr>
                                        <p:cTn id="59" dur="500"/>
                                        <p:tgtEl>
                                          <p:spTgt spid="3">
                                            <p:txEl>
                                              <p:pRg st="8" end="8"/>
                                            </p:txEl>
                                          </p:spTgt>
                                        </p:tgtEl>
                                      </p:cBhvr>
                                    </p:animEffect>
                                    <p:set>
                                      <p:cBhvr>
                                        <p:cTn id="60" dur="1" fill="hold">
                                          <p:stCondLst>
                                            <p:cond delay="499"/>
                                          </p:stCondLst>
                                        </p:cTn>
                                        <p:tgtEl>
                                          <p:spTgt spid="3">
                                            <p:txEl>
                                              <p:pRg st="8" end="8"/>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97FBA0-1422-0B4D-A4C0-719B714CC665}"/>
              </a:ext>
            </a:extLst>
          </p:cNvPr>
          <p:cNvSpPr>
            <a:spLocks noGrp="1"/>
          </p:cNvSpPr>
          <p:nvPr>
            <p:ph type="title"/>
          </p:nvPr>
        </p:nvSpPr>
        <p:spPr/>
        <p:txBody>
          <a:bodyPr/>
          <a:lstStyle/>
          <a:p>
            <a:r>
              <a:rPr kumimoji="1" lang="en" altLang="zh-CN" dirty="0"/>
              <a:t>Actions: sentence-level edits</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7E0ACD3-7576-9142-8E89-F67C5063D157}"/>
                  </a:ext>
                </a:extLst>
              </p:cNvPr>
              <p:cNvSpPr>
                <a:spLocks noGrp="1"/>
              </p:cNvSpPr>
              <p:nvPr>
                <p:ph idx="1"/>
              </p:nvPr>
            </p:nvSpPr>
            <p:spPr>
              <a:xfrm>
                <a:off x="838200" y="1825625"/>
                <a:ext cx="10515600" cy="4667250"/>
              </a:xfrm>
            </p:spPr>
            <p:txBody>
              <a:bodyPr>
                <a:normAutofit/>
              </a:bodyPr>
              <a:lstStyle/>
              <a:p>
                <a:pPr marL="0" indent="0">
                  <a:buNone/>
                </a:pPr>
                <a:r>
                  <a:rPr kumimoji="1" lang="en-US" altLang="zh-CN" dirty="0"/>
                  <a:t>Two operations:</a:t>
                </a:r>
              </a:p>
              <a:p>
                <a:pPr marL="514350" indent="-514350">
                  <a:buFont typeface="+mj-lt"/>
                  <a:buAutoNum type="arabicPeriod"/>
                </a:pPr>
                <a:r>
                  <a:rPr kumimoji="1" lang="en" altLang="zh-CN" dirty="0"/>
                  <a:t>inserts new sentences</a:t>
                </a:r>
              </a:p>
              <a:p>
                <a:pPr marL="514350" indent="-514350">
                  <a:buFont typeface="+mj-lt"/>
                  <a:buAutoNum type="arabicPeriod"/>
                </a:pPr>
                <a:r>
                  <a:rPr kumimoji="1" lang="en" altLang="zh-CN" dirty="0"/>
                  <a:t>replaces existing sentences with newer ones</a:t>
                </a:r>
              </a:p>
              <a:p>
                <a:pPr marL="0" indent="0">
                  <a:buNone/>
                </a:pPr>
                <a:endParaRPr kumimoji="1" lang="en-US" altLang="zh-CN" dirty="0"/>
              </a:p>
              <a:p>
                <a:pPr marL="0" indent="0">
                  <a:buNone/>
                </a:pPr>
                <a:r>
                  <a:rPr kumimoji="1" lang="en-US" altLang="zh-CN" dirty="0"/>
                  <a:t>In a state </a:t>
                </a:r>
                <a14:m>
                  <m:oMath xmlns:m="http://schemas.openxmlformats.org/officeDocument/2006/math">
                    <m:sSub>
                      <m:sSubPr>
                        <m:ctrlPr>
                          <a:rPr kumimoji="1" lang="en-US" altLang="zh-CN" b="0" i="1" dirty="0" smtClean="0">
                            <a:latin typeface="Cambria Math" panose="02040503050406030204" pitchFamily="18" charset="0"/>
                          </a:rPr>
                        </m:ctrlPr>
                      </m:sSubPr>
                      <m:e>
                        <m:sSub>
                          <m:sSubPr>
                            <m:ctrlPr>
                              <a:rPr kumimoji="1" lang="en-US" altLang="zh-CN" b="0" i="1" dirty="0" smtClean="0">
                                <a:latin typeface="Cambria Math" panose="02040503050406030204" pitchFamily="18" charset="0"/>
                              </a:rPr>
                            </m:ctrlPr>
                          </m:sSubPr>
                          <m:e>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𝑆</m:t>
                            </m:r>
                          </m:e>
                          <m:sub>
                            <m:r>
                              <a:rPr kumimoji="1" lang="en-US" altLang="zh-CN" b="0" i="1" dirty="0" smtClean="0">
                                <a:latin typeface="Cambria Math" panose="02040503050406030204" pitchFamily="18" charset="0"/>
                              </a:rPr>
                              <m:t>𝑖</m:t>
                            </m:r>
                          </m:sub>
                        </m:sSub>
                        <m:r>
                          <a:rPr kumimoji="1" lang="en-US" altLang="zh-CN" b="0" i="1" dirty="0" smtClean="0">
                            <a:latin typeface="Cambria Math" panose="02040503050406030204" pitchFamily="18" charset="0"/>
                          </a:rPr>
                          <m:t>, </m:t>
                        </m:r>
                        <m:r>
                          <a:rPr kumimoji="1" lang="en" altLang="zh-CN" i="1" dirty="0" smtClean="0">
                            <a:latin typeface="Cambria Math" panose="02040503050406030204" pitchFamily="18" charset="0"/>
                          </a:rPr>
                          <m:t>𝑅</m:t>
                        </m:r>
                      </m:e>
                      <m:sub>
                        <m:r>
                          <a:rPr kumimoji="1" lang="en" altLang="zh-CN" i="1" dirty="0" smtClean="0">
                            <a:latin typeface="Cambria Math" panose="02040503050406030204" pitchFamily="18" charset="0"/>
                          </a:rPr>
                          <m:t>𝑖</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𝑗</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𝑗</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𝑘</m:t>
                        </m:r>
                      </m:sub>
                    </m:sSub>
                    <m:r>
                      <a:rPr kumimoji="1" lang="en-US" altLang="zh-CN" b="0" i="1" dirty="0" smtClean="0">
                        <a:latin typeface="Cambria Math" panose="02040503050406030204" pitchFamily="18" charset="0"/>
                      </a:rPr>
                      <m:t>)</m:t>
                    </m:r>
                  </m:oMath>
                </a14:m>
                <a:r>
                  <a:rPr kumimoji="1" lang="en-US" altLang="zh-CN" dirty="0"/>
                  <a:t> , agent simultaneously take two actions:</a:t>
                </a:r>
              </a:p>
              <a:p>
                <a:pPr marL="0" indent="0">
                  <a:buNone/>
                </a:pPr>
                <a14:m>
                  <m:oMath xmlns:m="http://schemas.openxmlformats.org/officeDocument/2006/math">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oMath>
                </a14:m>
                <a:r>
                  <a:rPr kumimoji="1" lang="en-US" altLang="zh-CN" dirty="0"/>
                  <a:t> select a position in </a:t>
                </a:r>
                <a14:m>
                  <m:oMath xmlns:m="http://schemas.openxmlformats.org/officeDocument/2006/math">
                    <m:sSub>
                      <m:sSubPr>
                        <m:ctrlPr>
                          <a:rPr kumimoji="1" lang="en-US" altLang="zh-CN" b="0" i="1" dirty="0" smtClean="0">
                            <a:latin typeface="Cambria Math" panose="02040503050406030204" pitchFamily="18" charset="0"/>
                          </a:rPr>
                        </m:ctrlPr>
                      </m:sSubPr>
                      <m:e>
                        <m:r>
                          <a:rPr kumimoji="1" lang="en" altLang="zh-CN" i="1" dirty="0" smtClean="0">
                            <a:latin typeface="Cambria Math" panose="02040503050406030204" pitchFamily="18" charset="0"/>
                          </a:rPr>
                          <m:t>𝑅</m:t>
                        </m:r>
                      </m:e>
                      <m:sub>
                        <m:r>
                          <a:rPr kumimoji="1" lang="en" altLang="zh-CN" i="1" dirty="0" smtClean="0">
                            <a:latin typeface="Cambria Math" panose="02040503050406030204" pitchFamily="18" charset="0"/>
                          </a:rPr>
                          <m:t>𝑖</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𝑗</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𝑗</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𝑘</m:t>
                        </m:r>
                      </m:sub>
                    </m:sSub>
                  </m:oMath>
                </a14:m>
                <a:r>
                  <a:rPr kumimoji="1" lang="en-US" altLang="zh-CN" dirty="0"/>
                  <a:t> for insertion or replacement</a:t>
                </a:r>
              </a:p>
              <a:p>
                <a:pPr marL="0" indent="0">
                  <a:buNone/>
                </a:pPr>
                <a14:m>
                  <m:oMath xmlns:m="http://schemas.openxmlformats.org/officeDocument/2006/math">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oMath>
                </a14:m>
                <a:r>
                  <a:rPr kumimoji="1" lang="en-US" altLang="zh-CN" dirty="0"/>
                  <a:t> generate a candidate empathic sentence</a:t>
                </a:r>
              </a:p>
              <a:p>
                <a:pPr marL="0" indent="0">
                  <a:buNone/>
                </a:pPr>
                <a:endParaRPr kumimoji="1" lang="en" altLang="zh-CN" dirty="0"/>
              </a:p>
              <a:p>
                <a:pPr marL="0" indent="0">
                  <a:buNone/>
                </a:pPr>
                <a:r>
                  <a:rPr kumimoji="1" lang="en" altLang="zh-CN" dirty="0"/>
                  <a:t>Action </a:t>
                </a:r>
                <a14:m>
                  <m:oMath xmlns:m="http://schemas.openxmlformats.org/officeDocument/2006/math">
                    <m:r>
                      <m:rPr>
                        <m:sty m:val="p"/>
                      </m:rPr>
                      <a:rPr kumimoji="1" lang="en-US" altLang="zh-CN">
                        <a:latin typeface="Cambria Math" panose="02040503050406030204" pitchFamily="18" charset="0"/>
                        <a:ea typeface="Cambria Math" panose="02040503050406030204" pitchFamily="18" charset="0"/>
                      </a:rPr>
                      <m:t>a</m:t>
                    </m:r>
                    <m:r>
                      <a:rPr kumimoji="1" lang="en-US" altLang="zh-CN" b="0" i="0" smtClean="0">
                        <a:latin typeface="Cambria Math" panose="02040503050406030204" pitchFamily="18" charset="0"/>
                        <a:ea typeface="Cambria Math" panose="02040503050406030204" pitchFamily="18" charset="0"/>
                      </a:rPr>
                      <m:t>=</m:t>
                    </m:r>
                    <m:d>
                      <m:dPr>
                        <m:ctrlPr>
                          <a:rPr kumimoji="1" lang="en-US" altLang="zh-CN" b="0" i="0" smtClean="0">
                            <a:latin typeface="Cambria Math" panose="02040503050406030204" pitchFamily="18" charset="0"/>
                            <a:ea typeface="Cambria Math" panose="02040503050406030204" pitchFamily="18" charset="0"/>
                          </a:rPr>
                        </m:ctrlPr>
                      </m:dPr>
                      <m:e>
                        <m:sSub>
                          <m:sSubPr>
                            <m:ctrlPr>
                              <a:rPr kumimoji="1" lang="en-US" altLang="zh-CN" b="0" i="0" smtClean="0">
                                <a:latin typeface="Cambria Math" panose="02040503050406030204" pitchFamily="18" charset="0"/>
                                <a:ea typeface="Cambria Math" panose="02040503050406030204" pitchFamily="18" charset="0"/>
                              </a:rPr>
                            </m:ctrlPr>
                          </m:sSubPr>
                          <m:e>
                            <m:r>
                              <m:rPr>
                                <m:sty m:val="p"/>
                              </m:rPr>
                              <a:rPr kumimoji="1" lang="en-US" altLang="zh-CN" b="0" i="0" smtClean="0">
                                <a:latin typeface="Cambria Math" panose="02040503050406030204" pitchFamily="18" charset="0"/>
                                <a:ea typeface="Cambria Math" panose="02040503050406030204" pitchFamily="18" charset="0"/>
                              </a:rPr>
                              <m:t>a</m:t>
                            </m:r>
                          </m:e>
                          <m:sub>
                            <m:r>
                              <a:rPr kumimoji="1" lang="en-US" altLang="zh-CN" b="0" i="0" smtClean="0">
                                <a:latin typeface="Cambria Math" panose="02040503050406030204" pitchFamily="18" charset="0"/>
                                <a:ea typeface="Cambria Math" panose="02040503050406030204" pitchFamily="18" charset="0"/>
                              </a:rPr>
                              <m:t>1</m:t>
                            </m:r>
                          </m:sub>
                        </m:sSub>
                        <m:r>
                          <a:rPr kumimoji="1" lang="en-US" altLang="zh-CN" b="0" i="0" smtClean="0">
                            <a:latin typeface="Cambria Math" panose="02040503050406030204" pitchFamily="18" charset="0"/>
                            <a:ea typeface="Cambria Math" panose="02040503050406030204" pitchFamily="18" charset="0"/>
                          </a:rPr>
                          <m:t>,</m:t>
                        </m:r>
                        <m:sSub>
                          <m:sSubPr>
                            <m:ctrlPr>
                              <a:rPr kumimoji="1" lang="en-US" altLang="zh-CN" b="0" i="0" smtClean="0">
                                <a:latin typeface="Cambria Math" panose="02040503050406030204" pitchFamily="18" charset="0"/>
                                <a:ea typeface="Cambria Math" panose="02040503050406030204" pitchFamily="18" charset="0"/>
                              </a:rPr>
                            </m:ctrlPr>
                          </m:sSubPr>
                          <m:e>
                            <m:r>
                              <m:rPr>
                                <m:sty m:val="p"/>
                              </m:rPr>
                              <a:rPr kumimoji="1" lang="en-US" altLang="zh-CN" b="0" i="0" smtClean="0">
                                <a:latin typeface="Cambria Math" panose="02040503050406030204" pitchFamily="18" charset="0"/>
                                <a:ea typeface="Cambria Math" panose="02040503050406030204" pitchFamily="18" charset="0"/>
                              </a:rPr>
                              <m:t>a</m:t>
                            </m:r>
                          </m:e>
                          <m:sub>
                            <m:r>
                              <a:rPr kumimoji="1" lang="en-US" altLang="zh-CN" b="0" i="0" smtClean="0">
                                <a:latin typeface="Cambria Math" panose="02040503050406030204" pitchFamily="18" charset="0"/>
                                <a:ea typeface="Cambria Math" panose="02040503050406030204" pitchFamily="18" charset="0"/>
                              </a:rPr>
                              <m:t>2</m:t>
                            </m:r>
                          </m:sub>
                        </m:sSub>
                      </m:e>
                    </m:d>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i="1" smtClean="0">
                            <a:latin typeface="Cambria Math" panose="02040503050406030204" pitchFamily="18" charset="0"/>
                            <a:ea typeface="Cambria Math" panose="02040503050406030204" pitchFamily="18" charset="0"/>
                          </a:rPr>
                          <m:t>𝒜</m:t>
                        </m:r>
                      </m:e>
                      <m:sub>
                        <m:r>
                          <a:rPr kumimoji="1" lang="en-US" altLang="zh-CN" b="0" i="1" smtClean="0">
                            <a:latin typeface="Cambria Math" panose="02040503050406030204" pitchFamily="18" charset="0"/>
                            <a:ea typeface="Cambria Math" panose="02040503050406030204" pitchFamily="18" charset="0"/>
                          </a:rPr>
                          <m:t>1</m:t>
                        </m:r>
                      </m:sub>
                    </m:sSub>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i="1" smtClean="0">
                            <a:latin typeface="Cambria Math" panose="02040503050406030204" pitchFamily="18" charset="0"/>
                            <a:ea typeface="Cambria Math" panose="02040503050406030204" pitchFamily="18" charset="0"/>
                          </a:rPr>
                          <m:t>𝒜</m:t>
                        </m:r>
                      </m:e>
                      <m:sub>
                        <m:r>
                          <a:rPr kumimoji="1" lang="en-US" altLang="zh-CN" b="0" i="1" smtClean="0">
                            <a:latin typeface="Cambria Math" panose="02040503050406030204" pitchFamily="18" charset="0"/>
                            <a:ea typeface="Cambria Math" panose="02040503050406030204" pitchFamily="18" charset="0"/>
                          </a:rPr>
                          <m:t>2</m:t>
                        </m:r>
                      </m:sub>
                    </m:sSub>
                  </m:oMath>
                </a14:m>
                <a:endParaRPr kumimoji="1" lang="en-US" altLang="zh-CN" b="0" dirty="0">
                  <a:ea typeface="Cambria Math" panose="02040503050406030204" pitchFamily="18" charset="0"/>
                </a:endParaRPr>
              </a:p>
              <a:p>
                <a:pPr marL="0" indent="0">
                  <a:buNone/>
                </a:pPr>
                <a:endParaRPr kumimoji="1" lang="en" altLang="zh-CN" dirty="0"/>
              </a:p>
            </p:txBody>
          </p:sp>
        </mc:Choice>
        <mc:Fallback>
          <p:sp>
            <p:nvSpPr>
              <p:cNvPr id="3" name="内容占位符 2">
                <a:extLst>
                  <a:ext uri="{FF2B5EF4-FFF2-40B4-BE49-F238E27FC236}">
                    <a16:creationId xmlns:a16="http://schemas.microsoft.com/office/drawing/2014/main" id="{B7E0ACD3-7576-9142-8E89-F67C5063D157}"/>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206" t="-2168" b="-271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9BC972C-F2EB-F245-921F-DE3AA68DA522}"/>
              </a:ext>
            </a:extLst>
          </p:cNvPr>
          <p:cNvSpPr>
            <a:spLocks noGrp="1"/>
          </p:cNvSpPr>
          <p:nvPr>
            <p:ph type="sldNum" sz="quarter" idx="12"/>
          </p:nvPr>
        </p:nvSpPr>
        <p:spPr/>
        <p:txBody>
          <a:bodyPr/>
          <a:lstStyle/>
          <a:p>
            <a:fld id="{DA32BE5F-6225-4A45-9109-AA5AEDAB4086}" type="slidenum">
              <a:rPr kumimoji="1" lang="zh-CN" altLang="en-US" smtClean="0"/>
              <a:t>21</a:t>
            </a:fld>
            <a:endParaRPr kumimoji="1" lang="zh-CN" altLang="en-US"/>
          </a:p>
        </p:txBody>
      </p:sp>
    </p:spTree>
    <p:extLst>
      <p:ext uri="{BB962C8B-B14F-4D97-AF65-F5344CB8AC3E}">
        <p14:creationId xmlns:p14="http://schemas.microsoft.com/office/powerpoint/2010/main" val="2870823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CFC9B7-A987-D54B-96B3-67C0BE5E89A1}"/>
              </a:ext>
            </a:extLst>
          </p:cNvPr>
          <p:cNvSpPr>
            <a:spLocks noGrp="1"/>
          </p:cNvSpPr>
          <p:nvPr>
            <p:ph type="title"/>
          </p:nvPr>
        </p:nvSpPr>
        <p:spPr/>
        <p:txBody>
          <a:bodyPr/>
          <a:lstStyle/>
          <a:p>
            <a:r>
              <a:rPr kumimoji="1" lang="en-US" altLang="zh-CN" dirty="0"/>
              <a:t>Policy</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0BBCA1D2-F44D-6548-8C8E-FE550F122B01}"/>
                  </a:ext>
                </a:extLst>
              </p:cNvPr>
              <p:cNvSpPr>
                <a:spLocks noGrp="1"/>
              </p:cNvSpPr>
              <p:nvPr>
                <p:ph idx="1"/>
              </p:nvPr>
            </p:nvSpPr>
            <p:spPr/>
            <p:txBody>
              <a:bodyPr>
                <a:normAutofit/>
              </a:bodyPr>
              <a:lstStyle/>
              <a:p>
                <a:pPr marL="0" indent="0">
                  <a:buNone/>
                </a:pPr>
                <a:r>
                  <a:rPr kumimoji="1" lang="en-US" altLang="zh-CN" dirty="0"/>
                  <a:t>First Encode the input string</a:t>
                </a:r>
                <a14:m>
                  <m:oMath xmlns:m="http://schemas.openxmlformats.org/officeDocument/2006/math">
                    <m:r>
                      <a:rPr kumimoji="1" lang="en-US" altLang="zh-CN" i="1" smtClean="0">
                        <a:latin typeface="Cambria Math" panose="02040503050406030204" pitchFamily="18" charset="0"/>
                      </a:rPr>
                      <m:t> </m:t>
                    </m:r>
                  </m:oMath>
                </a14:m>
                <a:r>
                  <a:rPr kumimoji="1" lang="en-US" altLang="zh-CN" dirty="0"/>
                  <a:t>“</a:t>
                </a:r>
                <a14:m>
                  <m:oMath xmlns:m="http://schemas.openxmlformats.org/officeDocument/2006/math">
                    <m:sSub>
                      <m:sSubPr>
                        <m:ctrlPr>
                          <a:rPr kumimoji="1" lang="en-US" altLang="zh-CN" b="0" i="1" dirty="0" smtClean="0">
                            <a:latin typeface="Cambria Math" panose="02040503050406030204" pitchFamily="18" charset="0"/>
                          </a:rPr>
                        </m:ctrlPr>
                      </m:sSubPr>
                      <m:e>
                        <m:sSub>
                          <m:sSubPr>
                            <m:ctrlPr>
                              <a:rPr kumimoji="1" lang="en-US" altLang="zh-CN" b="0" i="1" dirty="0" smtClean="0">
                                <a:latin typeface="Cambria Math" panose="02040503050406030204" pitchFamily="18" charset="0"/>
                              </a:rPr>
                            </m:ctrlPr>
                          </m:sSubPr>
                          <m:e>
                            <m:r>
                              <a:rPr kumimoji="1" lang="en-US" altLang="zh-CN" b="0" i="1" dirty="0" smtClean="0">
                                <a:latin typeface="Cambria Math" panose="02040503050406030204" pitchFamily="18" charset="0"/>
                              </a:rPr>
                              <m:t>𝑆</m:t>
                            </m:r>
                          </m:e>
                          <m:sub>
                            <m:r>
                              <a:rPr kumimoji="1" lang="en-US" altLang="zh-CN" b="0" i="1" dirty="0" smtClean="0">
                                <a:latin typeface="Cambria Math" panose="02040503050406030204" pitchFamily="18" charset="0"/>
                              </a:rPr>
                              <m:t>𝑖</m:t>
                            </m:r>
                          </m:sub>
                        </m:sSub>
                        <m:r>
                          <a:rPr kumimoji="1" lang="en-US" altLang="zh-CN" b="0" i="1" dirty="0" smtClean="0">
                            <a:latin typeface="Cambria Math" panose="02040503050406030204" pitchFamily="18" charset="0"/>
                          </a:rPr>
                          <m:t> &lt;</m:t>
                        </m:r>
                        <m:r>
                          <a:rPr kumimoji="1" lang="en-US" altLang="zh-CN" b="0" i="1" dirty="0" smtClean="0">
                            <a:latin typeface="Cambria Math" panose="02040503050406030204" pitchFamily="18" charset="0"/>
                          </a:rPr>
                          <m:t>𝑆𝑃𝐿𝐼𝑇</m:t>
                        </m:r>
                        <m:r>
                          <a:rPr kumimoji="1" lang="en-US" altLang="zh-CN" b="0" i="1" dirty="0" smtClean="0">
                            <a:latin typeface="Cambria Math" panose="02040503050406030204" pitchFamily="18" charset="0"/>
                          </a:rPr>
                          <m:t>&gt; </m:t>
                        </m:r>
                        <m:r>
                          <a:rPr kumimoji="1" lang="en" altLang="zh-CN" i="1" dirty="0" smtClean="0">
                            <a:latin typeface="Cambria Math" panose="02040503050406030204" pitchFamily="18" charset="0"/>
                          </a:rPr>
                          <m:t>𝑅</m:t>
                        </m:r>
                      </m:e>
                      <m:sub>
                        <m:r>
                          <a:rPr kumimoji="1" lang="en" altLang="zh-CN" i="1" dirty="0" smtClean="0">
                            <a:latin typeface="Cambria Math" panose="02040503050406030204" pitchFamily="18" charset="0"/>
                          </a:rPr>
                          <m:t>𝑖</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𝑗</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𝑗</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𝑘</m:t>
                        </m:r>
                      </m:sub>
                    </m:sSub>
                  </m:oMath>
                </a14:m>
                <a:r>
                  <a:rPr kumimoji="1" lang="en-US" altLang="zh-CN" dirty="0"/>
                  <a:t> ”with transformer block of GPT-2</a:t>
                </a:r>
              </a:p>
              <a:p>
                <a:pPr marL="0" indent="0">
                  <a:buNone/>
                </a:pPr>
                <a14:m>
                  <m:oMath xmlns:m="http://schemas.openxmlformats.org/officeDocument/2006/math">
                    <m:r>
                      <a:rPr kumimoji="1" lang="en-US" altLang="zh-CN" b="1" i="1" smtClean="0">
                        <a:latin typeface="Cambria Math" panose="02040503050406030204" pitchFamily="18" charset="0"/>
                      </a:rPr>
                      <m:t>(</m:t>
                    </m:r>
                    <m:sSub>
                      <m:sSubPr>
                        <m:ctrlPr>
                          <a:rPr kumimoji="1" lang="en-US" altLang="zh-CN" b="1" i="1" smtClean="0">
                            <a:latin typeface="Cambria Math" panose="02040503050406030204" pitchFamily="18" charset="0"/>
                          </a:rPr>
                        </m:ctrlPr>
                      </m:sSubPr>
                      <m:e>
                        <m:r>
                          <a:rPr kumimoji="1" lang="en-US" altLang="zh-CN" b="1" i="1" smtClean="0">
                            <a:latin typeface="Cambria Math" panose="02040503050406030204" pitchFamily="18" charset="0"/>
                          </a:rPr>
                          <m:t>𝒂</m:t>
                        </m:r>
                      </m:e>
                      <m:sub>
                        <m:r>
                          <a:rPr kumimoji="1" lang="en-US" altLang="zh-CN" b="1" i="1" smtClean="0">
                            <a:latin typeface="Cambria Math" panose="02040503050406030204" pitchFamily="18" charset="0"/>
                          </a:rPr>
                          <m:t>𝟏</m:t>
                        </m:r>
                      </m:sub>
                    </m:sSub>
                    <m:r>
                      <a:rPr kumimoji="1" lang="en-US" altLang="zh-CN" b="1" i="1" smtClean="0">
                        <a:latin typeface="Cambria Math" panose="02040503050406030204" pitchFamily="18" charset="0"/>
                      </a:rPr>
                      <m:t>)</m:t>
                    </m:r>
                  </m:oMath>
                </a14:m>
                <a:r>
                  <a:rPr kumimoji="1" lang="en-US" altLang="zh-CN" b="1" dirty="0"/>
                  <a:t> </a:t>
                </a:r>
                <a:r>
                  <a:rPr kumimoji="1" lang="en-US" altLang="zh-CN" dirty="0"/>
                  <a:t>select a position in </a:t>
                </a:r>
                <a14:m>
                  <m:oMath xmlns:m="http://schemas.openxmlformats.org/officeDocument/2006/math">
                    <m:sSub>
                      <m:sSubPr>
                        <m:ctrlPr>
                          <a:rPr kumimoji="1" lang="en-US" altLang="zh-CN" b="0" i="1" dirty="0" smtClean="0">
                            <a:latin typeface="Cambria Math" panose="02040503050406030204" pitchFamily="18" charset="0"/>
                          </a:rPr>
                        </m:ctrlPr>
                      </m:sSubPr>
                      <m:e>
                        <m:r>
                          <a:rPr kumimoji="1" lang="en" altLang="zh-CN" i="1" dirty="0" smtClean="0">
                            <a:latin typeface="Cambria Math" panose="02040503050406030204" pitchFamily="18" charset="0"/>
                          </a:rPr>
                          <m:t>𝑅</m:t>
                        </m:r>
                      </m:e>
                      <m:sub>
                        <m:r>
                          <a:rPr kumimoji="1" lang="en" altLang="zh-CN" i="1" dirty="0" smtClean="0">
                            <a:latin typeface="Cambria Math" panose="02040503050406030204" pitchFamily="18" charset="0"/>
                          </a:rPr>
                          <m:t>𝑖</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𝑗</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𝑗</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𝑘</m:t>
                        </m:r>
                      </m:sub>
                    </m:sSub>
                  </m:oMath>
                </a14:m>
                <a:r>
                  <a:rPr kumimoji="1" lang="en-US" altLang="zh-CN" dirty="0"/>
                  <a:t> for </a:t>
                </a:r>
                <a:r>
                  <a:rPr kumimoji="1" lang="en-US" altLang="zh-CN" b="1" dirty="0">
                    <a:solidFill>
                      <a:srgbClr val="00B050"/>
                    </a:solidFill>
                  </a:rPr>
                  <a:t>insertion</a:t>
                </a:r>
                <a:r>
                  <a:rPr kumimoji="1" lang="en-US" altLang="zh-CN" dirty="0"/>
                  <a:t> or </a:t>
                </a:r>
                <a:r>
                  <a:rPr kumimoji="1" lang="en-US" altLang="zh-CN" b="1" dirty="0">
                    <a:solidFill>
                      <a:srgbClr val="FF0000"/>
                    </a:solidFill>
                  </a:rPr>
                  <a:t>replacement</a:t>
                </a:r>
              </a:p>
              <a:p>
                <a:r>
                  <a:rPr kumimoji="1" lang="en-US" altLang="zh-CN" dirty="0"/>
                  <a:t>Pass through linear layer to get prediction </a:t>
                </a:r>
                <a14:m>
                  <m:oMath xmlns:m="http://schemas.openxmlformats.org/officeDocument/2006/math">
                    <m:acc>
                      <m:accPr>
                        <m:chr m:val="̂"/>
                        <m:ctrlPr>
                          <a:rPr kumimoji="1" lang="en-US" altLang="zh-CN" b="0" i="1" smtClean="0">
                            <a:latin typeface="Cambria Math" panose="02040503050406030204" pitchFamily="18" charset="0"/>
                          </a:rPr>
                        </m:ctrlPr>
                      </m:acc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𝑖</m:t>
                            </m:r>
                          </m:sub>
                        </m:sSub>
                      </m:e>
                    </m:acc>
                  </m:oMath>
                </a14:m>
                <a:endParaRPr kumimoji="1" lang="en-US" altLang="zh-CN" dirty="0"/>
              </a:p>
              <a:p>
                <a:r>
                  <a:rPr kumimoji="1" lang="en-US" altLang="zh-CN" dirty="0"/>
                  <a:t>Position classifier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𝑝𝑜𝑠</m:t>
                        </m:r>
                      </m:sub>
                    </m:sSub>
                  </m:oMath>
                </a14:m>
                <a:endParaRPr kumimoji="1" lang="en-US" altLang="zh-CN" dirty="0"/>
              </a:p>
              <a:p>
                <a:pPr marL="0" indent="0">
                  <a:buNone/>
                </a:pPr>
                <a14:m>
                  <m:oMath xmlns:m="http://schemas.openxmlformats.org/officeDocument/2006/math">
                    <m:r>
                      <a:rPr kumimoji="1" lang="en-US" altLang="zh-CN" b="1" i="1" smtClean="0">
                        <a:latin typeface="Cambria Math" panose="02040503050406030204" pitchFamily="18" charset="0"/>
                      </a:rPr>
                      <m:t>(</m:t>
                    </m:r>
                    <m:sSub>
                      <m:sSubPr>
                        <m:ctrlPr>
                          <a:rPr kumimoji="1" lang="en-US" altLang="zh-CN" b="1" i="1" smtClean="0">
                            <a:latin typeface="Cambria Math" panose="02040503050406030204" pitchFamily="18" charset="0"/>
                          </a:rPr>
                        </m:ctrlPr>
                      </m:sSubPr>
                      <m:e>
                        <m:r>
                          <a:rPr kumimoji="1" lang="en-US" altLang="zh-CN" b="1" i="1" smtClean="0">
                            <a:latin typeface="Cambria Math" panose="02040503050406030204" pitchFamily="18" charset="0"/>
                          </a:rPr>
                          <m:t>𝒂</m:t>
                        </m:r>
                      </m:e>
                      <m:sub>
                        <m:r>
                          <a:rPr kumimoji="1" lang="en-US" altLang="zh-CN" b="1" i="1" smtClean="0">
                            <a:latin typeface="Cambria Math" panose="02040503050406030204" pitchFamily="18" charset="0"/>
                          </a:rPr>
                          <m:t>𝟐</m:t>
                        </m:r>
                      </m:sub>
                    </m:sSub>
                    <m:r>
                      <a:rPr kumimoji="1" lang="en-US" altLang="zh-CN" b="1" i="1" smtClean="0">
                        <a:latin typeface="Cambria Math" panose="02040503050406030204" pitchFamily="18" charset="0"/>
                      </a:rPr>
                      <m:t>)</m:t>
                    </m:r>
                  </m:oMath>
                </a14:m>
                <a:r>
                  <a:rPr kumimoji="1" lang="en-US" altLang="zh-CN" b="1" dirty="0"/>
                  <a:t> </a:t>
                </a:r>
                <a:r>
                  <a:rPr kumimoji="1" lang="en-US" altLang="zh-CN" b="1" dirty="0">
                    <a:solidFill>
                      <a:srgbClr val="7030A0"/>
                    </a:solidFill>
                  </a:rPr>
                  <a:t>generate</a:t>
                </a:r>
                <a:r>
                  <a:rPr kumimoji="1" lang="en-US" altLang="zh-CN" dirty="0"/>
                  <a:t> a candidate empathic sentence</a:t>
                </a:r>
              </a:p>
              <a:p>
                <a:r>
                  <a:rPr kumimoji="1" lang="en-US" altLang="zh-CN" dirty="0"/>
                  <a:t>Auto-regressive generation (top-p sampling)</a:t>
                </a:r>
              </a:p>
              <a:p>
                <a:r>
                  <a:rPr kumimoji="1" lang="en-US" altLang="zh-CN" dirty="0"/>
                  <a:t>Maximize conditional probability</a:t>
                </a:r>
                <a:r>
                  <a:rPr kumimoji="1" lang="en-US" altLang="zh-CN" b="0" dirty="0"/>
                  <a:t> </a:t>
                </a:r>
                <a14:m>
                  <m:oMath xmlns:m="http://schemas.openxmlformats.org/officeDocument/2006/math">
                    <m:sSub>
                      <m:sSubPr>
                        <m:ctrlPr>
                          <a:rPr kumimoji="1" lang="en-US" altLang="zh-CN" b="0" i="1" dirty="0" smtClean="0">
                            <a:latin typeface="Cambria Math" panose="02040503050406030204" pitchFamily="18" charset="0"/>
                          </a:rPr>
                        </m:ctrlPr>
                      </m:sSubPr>
                      <m:e>
                        <m:sSub>
                          <m:sSubPr>
                            <m:ctrlPr>
                              <a:rPr kumimoji="1" lang="en-US" altLang="zh-CN" b="0" i="1" dirty="0" smtClean="0">
                                <a:latin typeface="Cambria Math" panose="02040503050406030204" pitchFamily="18" charset="0"/>
                              </a:rPr>
                            </m:ctrlPr>
                          </m:sSubPr>
                          <m:e>
                            <m:sSub>
                              <m:sSubPr>
                                <m:ctrlPr>
                                  <a:rPr kumimoji="1" lang="en-US" altLang="zh-CN" b="0" i="1" dirty="0" smtClean="0">
                                    <a:latin typeface="Cambria Math" panose="02040503050406030204" pitchFamily="18" charset="0"/>
                                  </a:rPr>
                                </m:ctrlPr>
                              </m:sSubPr>
                              <m:e>
                                <m:r>
                                  <a:rPr kumimoji="1" lang="en-US" altLang="zh-CN" b="0" i="1" dirty="0" smtClean="0">
                                    <a:latin typeface="Cambria Math" panose="02040503050406030204" pitchFamily="18" charset="0"/>
                                  </a:rPr>
                                  <m:t>𝑝</m:t>
                                </m:r>
                              </m:e>
                              <m:sub>
                                <m:r>
                                  <a:rPr kumimoji="1" lang="en-US" altLang="zh-CN" b="0" i="1" dirty="0" smtClean="0">
                                    <a:latin typeface="Cambria Math" panose="02040503050406030204" pitchFamily="18" charset="0"/>
                                  </a:rPr>
                                  <m:t>𝑠𝑒𝑛𝑡</m:t>
                                </m:r>
                              </m:sub>
                            </m:sSub>
                            <m:d>
                              <m:dPr>
                                <m:endChr m:val="|"/>
                                <m:ctrlPr>
                                  <a:rPr kumimoji="1" lang="en-US" altLang="zh-CN" b="0" i="1" dirty="0" smtClean="0">
                                    <a:latin typeface="Cambria Math" panose="02040503050406030204" pitchFamily="18" charset="0"/>
                                  </a:rPr>
                                </m:ctrlPr>
                              </m:dPr>
                              <m:e>
                                <m:sSub>
                                  <m:sSubPr>
                                    <m:ctrlPr>
                                      <a:rPr kumimoji="1" lang="en-US" altLang="zh-CN" b="0" i="1" dirty="0" smtClean="0">
                                        <a:latin typeface="Cambria Math" panose="02040503050406030204" pitchFamily="18" charset="0"/>
                                      </a:rPr>
                                    </m:ctrlPr>
                                  </m:sSubPr>
                                  <m:e>
                                    <m:r>
                                      <a:rPr kumimoji="1" lang="en-US" altLang="zh-CN" b="0" i="1" dirty="0" smtClean="0">
                                        <a:latin typeface="Cambria Math" panose="02040503050406030204" pitchFamily="18" charset="0"/>
                                      </a:rPr>
                                      <m:t>𝐶</m:t>
                                    </m:r>
                                  </m:e>
                                  <m:sub>
                                    <m:r>
                                      <a:rPr kumimoji="1" lang="en-US" altLang="zh-CN" b="0" i="1" dirty="0" smtClean="0">
                                        <a:latin typeface="Cambria Math" panose="02040503050406030204" pitchFamily="18" charset="0"/>
                                      </a:rPr>
                                      <m:t>𝑖</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𝑗</m:t>
                                    </m:r>
                                  </m:sub>
                                </m:sSub>
                                <m:r>
                                  <a:rPr kumimoji="1" lang="en-US" altLang="zh-CN" b="0" i="1" dirty="0" smtClean="0">
                                    <a:latin typeface="Cambria Math" panose="02040503050406030204" pitchFamily="18" charset="0"/>
                                  </a:rPr>
                                  <m:t> </m:t>
                                </m:r>
                              </m:e>
                            </m:d>
                            <m:r>
                              <a:rPr kumimoji="1" lang="en-US" altLang="zh-CN" b="0" i="1" dirty="0" smtClean="0">
                                <a:latin typeface="Cambria Math" panose="02040503050406030204" pitchFamily="18" charset="0"/>
                              </a:rPr>
                              <m:t> </m:t>
                            </m:r>
                            <m:r>
                              <a:rPr kumimoji="1" lang="en-US" altLang="zh-CN" b="0" i="1" dirty="0" smtClean="0">
                                <a:latin typeface="Cambria Math" panose="02040503050406030204" pitchFamily="18" charset="0"/>
                              </a:rPr>
                              <m:t>𝑆</m:t>
                            </m:r>
                          </m:e>
                          <m:sub>
                            <m:r>
                              <a:rPr kumimoji="1" lang="en-US" altLang="zh-CN" b="0" i="1" dirty="0" smtClean="0">
                                <a:latin typeface="Cambria Math" panose="02040503050406030204" pitchFamily="18" charset="0"/>
                              </a:rPr>
                              <m:t>𝑖</m:t>
                            </m:r>
                          </m:sub>
                        </m:sSub>
                        <m:r>
                          <a:rPr kumimoji="1" lang="en-US" altLang="zh-CN" b="0" i="1" dirty="0" smtClean="0">
                            <a:latin typeface="Cambria Math" panose="02040503050406030204" pitchFamily="18" charset="0"/>
                          </a:rPr>
                          <m:t>, </m:t>
                        </m:r>
                        <m:r>
                          <a:rPr kumimoji="1" lang="en" altLang="zh-CN" i="1" dirty="0" smtClean="0">
                            <a:latin typeface="Cambria Math" panose="02040503050406030204" pitchFamily="18" charset="0"/>
                          </a:rPr>
                          <m:t>𝑅</m:t>
                        </m:r>
                      </m:e>
                      <m:sub>
                        <m:r>
                          <a:rPr kumimoji="1" lang="en" altLang="zh-CN" i="1" dirty="0" smtClean="0">
                            <a:latin typeface="Cambria Math" panose="02040503050406030204" pitchFamily="18" charset="0"/>
                          </a:rPr>
                          <m:t>𝑖</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𝑗</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𝑗</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𝑘</m:t>
                        </m:r>
                      </m:sub>
                    </m:sSub>
                    <m:r>
                      <a:rPr kumimoji="1" lang="en-US" altLang="zh-CN" b="0" i="1" dirty="0" smtClean="0">
                        <a:latin typeface="Cambria Math" panose="02040503050406030204" pitchFamily="18" charset="0"/>
                      </a:rPr>
                      <m:t>)</m:t>
                    </m:r>
                  </m:oMath>
                </a14:m>
                <a:r>
                  <a:rPr kumimoji="1" lang="en-US" altLang="zh-CN" dirty="0"/>
                  <a:t> </a:t>
                </a:r>
                <a:endParaRPr kumimoji="1" lang="zh-CN" altLang="en-US" dirty="0"/>
              </a:p>
            </p:txBody>
          </p:sp>
        </mc:Choice>
        <mc:Fallback>
          <p:sp>
            <p:nvSpPr>
              <p:cNvPr id="3" name="内容占位符 2">
                <a:extLst>
                  <a:ext uri="{FF2B5EF4-FFF2-40B4-BE49-F238E27FC236}">
                    <a16:creationId xmlns:a16="http://schemas.microsoft.com/office/drawing/2014/main" id="{0BBCA1D2-F44D-6548-8C8E-FE550F122B01}"/>
                  </a:ext>
                </a:extLst>
              </p:cNvPr>
              <p:cNvSpPr>
                <a:spLocks noGrp="1" noRot="1" noChangeAspect="1" noMove="1" noResize="1" noEditPoints="1" noAdjustHandles="1" noChangeArrowheads="1" noChangeShapeType="1" noTextEdit="1"/>
              </p:cNvSpPr>
              <p:nvPr>
                <p:ph idx="1"/>
              </p:nvPr>
            </p:nvSpPr>
            <p:spPr>
              <a:blipFill>
                <a:blip r:embed="rId2"/>
                <a:stretch>
                  <a:fillRect l="-1206" t="-20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6B7782C7-0F3F-7146-8D89-D66BA7F93014}"/>
                  </a:ext>
                </a:extLst>
              </p:cNvPr>
              <p:cNvSpPr txBox="1"/>
              <p:nvPr/>
            </p:nvSpPr>
            <p:spPr>
              <a:xfrm>
                <a:off x="8336132" y="230188"/>
                <a:ext cx="4204228" cy="860748"/>
              </a:xfrm>
              <a:prstGeom prst="rect">
                <a:avLst/>
              </a:prstGeom>
              <a:noFill/>
            </p:spPr>
            <p:txBody>
              <a:bodyPr wrap="none" rtlCol="0">
                <a:spAutoFit/>
              </a:bodyPr>
              <a:lstStyle/>
              <a:p>
                <a:r>
                  <a:rPr kumimoji="1" lang="en-US" altLang="zh-CN" sz="2400" b="1" dirty="0"/>
                  <a:t>Input:</a:t>
                </a:r>
                <a:r>
                  <a:rPr kumimoji="1" lang="en-US" altLang="zh-CN" sz="2400" dirty="0"/>
                  <a:t> state </a:t>
                </a:r>
                <a14:m>
                  <m:oMath xmlns:m="http://schemas.openxmlformats.org/officeDocument/2006/math">
                    <m:sSub>
                      <m:sSubPr>
                        <m:ctrlPr>
                          <a:rPr kumimoji="1" lang="en-US" altLang="zh-CN" sz="2400" b="0" i="1" dirty="0" smtClean="0">
                            <a:latin typeface="Cambria Math" panose="02040503050406030204" pitchFamily="18" charset="0"/>
                          </a:rPr>
                        </m:ctrlPr>
                      </m:sSubPr>
                      <m:e>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panose="02040503050406030204" pitchFamily="18" charset="0"/>
                              </a:rPr>
                              <m:t>(</m:t>
                            </m:r>
                            <m:r>
                              <a:rPr kumimoji="1" lang="en-US" altLang="zh-CN" sz="2400" b="0" i="1" dirty="0" smtClean="0">
                                <a:latin typeface="Cambria Math" panose="02040503050406030204" pitchFamily="18" charset="0"/>
                              </a:rPr>
                              <m:t>𝑆</m:t>
                            </m:r>
                          </m:e>
                          <m:sub>
                            <m:r>
                              <a:rPr kumimoji="1" lang="en-US" altLang="zh-CN" sz="2400" b="0" i="1" dirty="0" smtClean="0">
                                <a:latin typeface="Cambria Math" panose="02040503050406030204" pitchFamily="18" charset="0"/>
                              </a:rPr>
                              <m:t>𝑖</m:t>
                            </m:r>
                          </m:sub>
                        </m:sSub>
                        <m:r>
                          <a:rPr kumimoji="1" lang="en-US" altLang="zh-CN" sz="2400" b="0" i="1" dirty="0" smtClean="0">
                            <a:latin typeface="Cambria Math" panose="02040503050406030204" pitchFamily="18" charset="0"/>
                          </a:rPr>
                          <m:t>, </m:t>
                        </m:r>
                        <m:r>
                          <a:rPr kumimoji="1" lang="en" altLang="zh-CN" sz="2400" i="1" dirty="0" smtClean="0">
                            <a:latin typeface="Cambria Math" panose="02040503050406030204" pitchFamily="18" charset="0"/>
                          </a:rPr>
                          <m:t>𝑅</m:t>
                        </m:r>
                      </m:e>
                      <m:sub>
                        <m:r>
                          <a:rPr kumimoji="1" lang="en" altLang="zh-CN" sz="2400" i="1" dirty="0" smtClean="0">
                            <a:latin typeface="Cambria Math" panose="02040503050406030204" pitchFamily="18" charset="0"/>
                          </a:rPr>
                          <m:t>𝑖</m:t>
                        </m:r>
                        <m:r>
                          <a:rPr kumimoji="1" lang="en-US" altLang="zh-CN" sz="2400" b="0" i="1" dirty="0" smtClean="0">
                            <a:latin typeface="Cambria Math" panose="02040503050406030204" pitchFamily="18" charset="0"/>
                          </a:rPr>
                          <m:t>,</m:t>
                        </m:r>
                        <m:r>
                          <a:rPr kumimoji="1" lang="en-US" altLang="zh-CN" sz="2400" b="0" i="1" dirty="0" smtClean="0">
                            <a:latin typeface="Cambria Math" panose="02040503050406030204" pitchFamily="18" charset="0"/>
                          </a:rPr>
                          <m:t>𝑗</m:t>
                        </m:r>
                        <m:r>
                          <a:rPr kumimoji="1" lang="en-US" altLang="zh-CN" sz="2400" b="0" i="1" dirty="0" smtClean="0">
                            <a:latin typeface="Cambria Math" panose="02040503050406030204" pitchFamily="18" charset="0"/>
                          </a:rPr>
                          <m:t>:</m:t>
                        </m:r>
                        <m:r>
                          <a:rPr kumimoji="1" lang="en-US" altLang="zh-CN" sz="2400" b="0" i="1" dirty="0" smtClean="0">
                            <a:latin typeface="Cambria Math" panose="02040503050406030204" pitchFamily="18" charset="0"/>
                          </a:rPr>
                          <m:t>𝑗</m:t>
                        </m:r>
                        <m:r>
                          <a:rPr kumimoji="1" lang="en-US" altLang="zh-CN" sz="2400" b="0" i="1" dirty="0" smtClean="0">
                            <a:latin typeface="Cambria Math" panose="02040503050406030204" pitchFamily="18" charset="0"/>
                          </a:rPr>
                          <m:t>+</m:t>
                        </m:r>
                        <m:r>
                          <a:rPr kumimoji="1" lang="en-US" altLang="zh-CN" sz="2400" b="0" i="1" dirty="0" smtClean="0">
                            <a:latin typeface="Cambria Math" panose="02040503050406030204" pitchFamily="18" charset="0"/>
                          </a:rPr>
                          <m:t>𝑘</m:t>
                        </m:r>
                      </m:sub>
                    </m:sSub>
                    <m:r>
                      <a:rPr kumimoji="1" lang="en-US" altLang="zh-CN" sz="2400" b="0" i="1" dirty="0" smtClean="0">
                        <a:latin typeface="Cambria Math" panose="02040503050406030204" pitchFamily="18" charset="0"/>
                      </a:rPr>
                      <m:t>)</m:t>
                    </m:r>
                  </m:oMath>
                </a14:m>
                <a:r>
                  <a:rPr kumimoji="1" lang="en-US" altLang="zh-CN" sz="2400" dirty="0"/>
                  <a:t>          </a:t>
                </a:r>
              </a:p>
              <a:p>
                <a:r>
                  <a:rPr kumimoji="1" lang="en-US" altLang="zh-CN" sz="2400" b="1" dirty="0"/>
                  <a:t>Output:</a:t>
                </a:r>
                <a:r>
                  <a:rPr kumimoji="1" lang="en-US" altLang="zh-CN" sz="2400" dirty="0"/>
                  <a:t> </a:t>
                </a:r>
                <a:r>
                  <a:rPr kumimoji="1" lang="en" altLang="zh-CN" sz="2400" dirty="0"/>
                  <a:t>action </a:t>
                </a:r>
                <a14:m>
                  <m:oMath xmlns:m="http://schemas.openxmlformats.org/officeDocument/2006/math">
                    <m:r>
                      <m:rPr>
                        <m:sty m:val="p"/>
                      </m:rPr>
                      <a:rPr kumimoji="1" lang="en-US" altLang="zh-CN" sz="2400">
                        <a:latin typeface="Cambria Math" panose="02040503050406030204" pitchFamily="18" charset="0"/>
                        <a:ea typeface="Cambria Math" panose="02040503050406030204" pitchFamily="18" charset="0"/>
                      </a:rPr>
                      <m:t>a</m:t>
                    </m:r>
                    <m:r>
                      <a:rPr kumimoji="1" lang="en-US" altLang="zh-CN" sz="2400" b="0" i="0" smtClean="0">
                        <a:latin typeface="Cambria Math" panose="02040503050406030204" pitchFamily="18" charset="0"/>
                        <a:ea typeface="Cambria Math" panose="02040503050406030204" pitchFamily="18" charset="0"/>
                      </a:rPr>
                      <m:t>=</m:t>
                    </m:r>
                    <m:d>
                      <m:dPr>
                        <m:ctrlPr>
                          <a:rPr kumimoji="1" lang="en-US" altLang="zh-CN" sz="2400" b="0" i="1" smtClean="0">
                            <a:latin typeface="Cambria Math" panose="02040503050406030204" pitchFamily="18" charset="0"/>
                            <a:ea typeface="Cambria Math" panose="02040503050406030204" pitchFamily="18" charset="0"/>
                          </a:rPr>
                        </m:ctrlPr>
                      </m:dPr>
                      <m:e>
                        <m:sSub>
                          <m:sSubPr>
                            <m:ctrlPr>
                              <a:rPr kumimoji="1" lang="en-US" altLang="zh-CN" sz="2400" b="0" i="1" smtClean="0">
                                <a:latin typeface="Cambria Math" panose="02040503050406030204" pitchFamily="18" charset="0"/>
                                <a:ea typeface="Cambria Math" panose="02040503050406030204" pitchFamily="18" charset="0"/>
                              </a:rPr>
                            </m:ctrlPr>
                          </m:sSubPr>
                          <m:e>
                            <m:r>
                              <m:rPr>
                                <m:sty m:val="p"/>
                              </m:rPr>
                              <a:rPr kumimoji="1" lang="en-US" altLang="zh-CN" sz="2400" b="0" i="0" smtClean="0">
                                <a:latin typeface="Cambria Math" panose="02040503050406030204" pitchFamily="18" charset="0"/>
                                <a:ea typeface="Cambria Math" panose="02040503050406030204" pitchFamily="18" charset="0"/>
                              </a:rPr>
                              <m:t>a</m:t>
                            </m:r>
                          </m:e>
                          <m:sub>
                            <m:r>
                              <a:rPr kumimoji="1" lang="en-US" altLang="zh-CN" sz="2400" b="0" i="0" smtClean="0">
                                <a:latin typeface="Cambria Math" panose="02040503050406030204" pitchFamily="18" charset="0"/>
                                <a:ea typeface="Cambria Math" panose="02040503050406030204" pitchFamily="18" charset="0"/>
                              </a:rPr>
                              <m:t>1</m:t>
                            </m:r>
                          </m:sub>
                        </m:sSub>
                        <m:r>
                          <a:rPr kumimoji="1" lang="en-US" altLang="zh-CN" sz="2400" b="0" i="0" smtClean="0">
                            <a:latin typeface="Cambria Math" panose="02040503050406030204" pitchFamily="18" charset="0"/>
                            <a:ea typeface="Cambria Math" panose="02040503050406030204" pitchFamily="18" charset="0"/>
                          </a:rPr>
                          <m:t>,</m:t>
                        </m:r>
                        <m:sSub>
                          <m:sSubPr>
                            <m:ctrlPr>
                              <a:rPr kumimoji="1" lang="en-US" altLang="zh-CN" sz="2400" b="0" i="1" smtClean="0">
                                <a:latin typeface="Cambria Math" panose="02040503050406030204" pitchFamily="18" charset="0"/>
                                <a:ea typeface="Cambria Math" panose="02040503050406030204" pitchFamily="18" charset="0"/>
                              </a:rPr>
                            </m:ctrlPr>
                          </m:sSubPr>
                          <m:e>
                            <m:r>
                              <m:rPr>
                                <m:sty m:val="p"/>
                              </m:rPr>
                              <a:rPr kumimoji="1" lang="en-US" altLang="zh-CN" sz="2400" b="0" i="0" smtClean="0">
                                <a:latin typeface="Cambria Math" panose="02040503050406030204" pitchFamily="18" charset="0"/>
                                <a:ea typeface="Cambria Math" panose="02040503050406030204" pitchFamily="18" charset="0"/>
                              </a:rPr>
                              <m:t>a</m:t>
                            </m:r>
                          </m:e>
                          <m:sub>
                            <m:r>
                              <a:rPr kumimoji="1" lang="en-US" altLang="zh-CN" sz="2400" b="0" i="0" smtClean="0">
                                <a:latin typeface="Cambria Math" panose="02040503050406030204" pitchFamily="18" charset="0"/>
                                <a:ea typeface="Cambria Math" panose="02040503050406030204" pitchFamily="18" charset="0"/>
                              </a:rPr>
                              <m:t>2</m:t>
                            </m:r>
                          </m:sub>
                        </m:sSub>
                      </m:e>
                    </m:d>
                  </m:oMath>
                </a14:m>
                <a:endParaRPr kumimoji="1" lang="zh-CN" altLang="en-US" sz="2400" dirty="0"/>
              </a:p>
            </p:txBody>
          </p:sp>
        </mc:Choice>
        <mc:Fallback>
          <p:sp>
            <p:nvSpPr>
              <p:cNvPr id="7" name="文本框 6">
                <a:extLst>
                  <a:ext uri="{FF2B5EF4-FFF2-40B4-BE49-F238E27FC236}">
                    <a16:creationId xmlns:a16="http://schemas.microsoft.com/office/drawing/2014/main" id="{6B7782C7-0F3F-7146-8D89-D66BA7F93014}"/>
                  </a:ext>
                </a:extLst>
              </p:cNvPr>
              <p:cNvSpPr txBox="1">
                <a:spLocks noRot="1" noChangeAspect="1" noMove="1" noResize="1" noEditPoints="1" noAdjustHandles="1" noChangeArrowheads="1" noChangeShapeType="1" noTextEdit="1"/>
              </p:cNvSpPr>
              <p:nvPr/>
            </p:nvSpPr>
            <p:spPr>
              <a:xfrm>
                <a:off x="8336132" y="230188"/>
                <a:ext cx="4204228" cy="860748"/>
              </a:xfrm>
              <a:prstGeom prst="rect">
                <a:avLst/>
              </a:prstGeom>
              <a:blipFill>
                <a:blip r:embed="rId3"/>
                <a:stretch>
                  <a:fillRect l="-2410" t="-4412" b="-16176"/>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id="{95A9FDD4-BA29-3A4C-8B54-B850C0F2F2C7}"/>
              </a:ext>
            </a:extLst>
          </p:cNvPr>
          <p:cNvSpPr>
            <a:spLocks noGrp="1"/>
          </p:cNvSpPr>
          <p:nvPr>
            <p:ph type="sldNum" sz="quarter" idx="12"/>
          </p:nvPr>
        </p:nvSpPr>
        <p:spPr/>
        <p:txBody>
          <a:bodyPr/>
          <a:lstStyle/>
          <a:p>
            <a:fld id="{DA32BE5F-6225-4A45-9109-AA5AEDAB4086}" type="slidenum">
              <a:rPr kumimoji="1" lang="zh-CN" altLang="en-US" smtClean="0"/>
              <a:t>22</a:t>
            </a:fld>
            <a:endParaRPr kumimoji="1" lang="zh-CN" altLang="en-US"/>
          </a:p>
        </p:txBody>
      </p:sp>
    </p:spTree>
    <p:extLst>
      <p:ext uri="{BB962C8B-B14F-4D97-AF65-F5344CB8AC3E}">
        <p14:creationId xmlns:p14="http://schemas.microsoft.com/office/powerpoint/2010/main" val="268308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7EEF7A-CEEC-D943-B61E-55A56587E001}"/>
              </a:ext>
            </a:extLst>
          </p:cNvPr>
          <p:cNvSpPr>
            <a:spLocks noGrp="1"/>
          </p:cNvSpPr>
          <p:nvPr>
            <p:ph type="title"/>
          </p:nvPr>
        </p:nvSpPr>
        <p:spPr/>
        <p:txBody>
          <a:bodyPr/>
          <a:lstStyle/>
          <a:p>
            <a:r>
              <a:rPr kumimoji="1" lang="en-US" altLang="zh-CN" dirty="0"/>
              <a:t>Rewards</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EFE8EF07-921B-904C-A6DB-ABA86FA96A1A}"/>
                  </a:ext>
                </a:extLst>
              </p:cNvPr>
              <p:cNvSpPr>
                <a:spLocks noGrp="1"/>
              </p:cNvSpPr>
              <p:nvPr>
                <p:ph idx="1"/>
              </p:nvPr>
            </p:nvSpPr>
            <p:spPr>
              <a:xfrm>
                <a:off x="838200" y="1825624"/>
                <a:ext cx="10515600" cy="4743851"/>
              </a:xfrm>
            </p:spPr>
            <p:txBody>
              <a:bodyPr>
                <a:normAutofit/>
              </a:bodyPr>
              <a:lstStyle/>
              <a:p>
                <a:pPr marL="0" indent="0">
                  <a:buNone/>
                </a:pPr>
                <a:r>
                  <a:rPr kumimoji="1" lang="en" altLang="zh-CN" dirty="0"/>
                  <a:t>1. Change in </a:t>
                </a:r>
                <a:r>
                  <a:rPr kumimoji="1" lang="en" altLang="zh-CN" b="1" dirty="0">
                    <a:solidFill>
                      <a:srgbClr val="7030A0"/>
                    </a:solidFill>
                  </a:rPr>
                  <a:t>empathy</a:t>
                </a:r>
              </a:p>
              <a:p>
                <a:pPr marL="0" indent="0">
                  <a:buNone/>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𝑒</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𝑓</m:t>
                          </m:r>
                        </m:e>
                        <m:sub>
                          <m:r>
                            <a:rPr kumimoji="1" lang="en-US" altLang="zh-CN" b="0" i="1" smtClean="0">
                              <a:latin typeface="Cambria Math" panose="02040503050406030204" pitchFamily="18" charset="0"/>
                            </a:rPr>
                            <m:t>𝑒</m:t>
                          </m:r>
                        </m:sub>
                      </m:sSub>
                      <m:d>
                        <m:dPr>
                          <m:ctrlPr>
                            <a:rPr kumimoji="1" lang="en-US" altLang="zh-CN" b="0" i="1" smtClean="0">
                              <a:latin typeface="Cambria Math" panose="02040503050406030204" pitchFamily="18" charset="0"/>
                            </a:rPr>
                          </m:ctrlPr>
                        </m:dPr>
                        <m:e>
                          <m:acc>
                            <m:accPr>
                              <m:chr m:val="̂"/>
                              <m:ctrlPr>
                                <a:rPr kumimoji="1" lang="en-US" altLang="zh-CN" b="0" i="1" smtClean="0">
                                  <a:latin typeface="Cambria Math" panose="02040503050406030204" pitchFamily="18" charset="0"/>
                                </a:rPr>
                              </m:ctrlPr>
                            </m:acc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𝑅</m:t>
                                  </m:r>
                                </m:e>
                                <m:sub>
                                  <m:r>
                                    <a:rPr kumimoji="1" lang="en-US" altLang="zh-CN" b="0" i="1" smtClean="0">
                                      <a:latin typeface="Cambria Math" panose="02040503050406030204" pitchFamily="18" charset="0"/>
                                    </a:rPr>
                                    <m:t>𝑖</m:t>
                                  </m:r>
                                </m:sub>
                              </m:sSub>
                            </m:e>
                          </m:acc>
                        </m:e>
                      </m:d>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𝑓</m:t>
                          </m:r>
                        </m:e>
                        <m:sub>
                          <m:r>
                            <a:rPr kumimoji="1" lang="en-US" altLang="zh-CN" b="0" i="1" smtClean="0">
                              <a:latin typeface="Cambria Math" panose="02040503050406030204" pitchFamily="18" charset="0"/>
                            </a:rPr>
                            <m:t>𝑒</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𝑅</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oMath>
                  </m:oMathPara>
                </a14:m>
                <a:endParaRPr kumimoji="1" lang="en-US" altLang="zh-CN" dirty="0"/>
              </a:p>
              <a:p>
                <a:pPr marL="0" indent="0">
                  <a:buNone/>
                </a:pPr>
                <a:r>
                  <a:rPr kumimoji="1" lang="en" altLang="zh-CN" dirty="0"/>
                  <a:t>2. Text </a:t>
                </a:r>
                <a:r>
                  <a:rPr kumimoji="1" lang="en" altLang="zh-CN" b="1" dirty="0">
                    <a:solidFill>
                      <a:schemeClr val="accent6">
                        <a:lumMod val="75000"/>
                      </a:schemeClr>
                    </a:solidFill>
                  </a:rPr>
                  <a:t>fluency</a:t>
                </a:r>
                <a:r>
                  <a:rPr kumimoji="1" lang="en" altLang="zh-CN" dirty="0"/>
                  <a:t> (inverse perplexity) 			</a:t>
                </a:r>
                <a:endParaRPr kumimoji="1"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𝑓</m:t>
                          </m:r>
                        </m:sub>
                      </m:sSub>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𝐿𝑀</m:t>
                          </m:r>
                        </m:sub>
                        <m:sup/>
                      </m:sSubSup>
                      <m:sSup>
                        <m:sSupPr>
                          <m:ctrlPr>
                            <a:rPr kumimoji="1" lang="en-US" altLang="zh-CN" b="0" i="1" smtClean="0">
                              <a:latin typeface="Cambria Math" panose="02040503050406030204" pitchFamily="18" charset="0"/>
                            </a:rPr>
                          </m:ctrlPr>
                        </m:sSupPr>
                        <m:e>
                          <m:d>
                            <m:dPr>
                              <m:ctrlPr>
                                <a:rPr kumimoji="1" lang="en-US" altLang="zh-CN" b="0" i="1" smtClean="0">
                                  <a:latin typeface="Cambria Math" panose="02040503050406030204" pitchFamily="18" charset="0"/>
                                </a:rPr>
                              </m:ctrlPr>
                            </m:dPr>
                            <m:e>
                              <m:acc>
                                <m:accPr>
                                  <m:chr m:val="̂"/>
                                  <m:ctrlPr>
                                    <a:rPr kumimoji="1" lang="en-US" altLang="zh-CN" b="0" i="1" smtClean="0">
                                      <a:latin typeface="Cambria Math" panose="02040503050406030204" pitchFamily="18" charset="0"/>
                                    </a:rPr>
                                  </m:ctrlPr>
                                </m:acc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𝑅</m:t>
                                      </m:r>
                                    </m:e>
                                    <m:sub>
                                      <m:r>
                                        <a:rPr kumimoji="1" lang="en-US" altLang="zh-CN" b="0" i="1" smtClean="0">
                                          <a:latin typeface="Cambria Math" panose="02040503050406030204" pitchFamily="18" charset="0"/>
                                        </a:rPr>
                                        <m:t>𝑖</m:t>
                                      </m:r>
                                    </m:sub>
                                  </m:sSub>
                                </m:e>
                              </m:acc>
                            </m:e>
                          </m:d>
                        </m:e>
                        <m:sup>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𝑁</m:t>
                              </m:r>
                            </m:den>
                          </m:f>
                        </m:sup>
                      </m:sSup>
                    </m:oMath>
                  </m:oMathPara>
                </a14:m>
                <a:endParaRPr kumimoji="1" lang="en-US" altLang="zh-CN" dirty="0"/>
              </a:p>
              <a:p>
                <a:pPr marL="0" indent="0">
                  <a:buNone/>
                </a:pPr>
                <a:r>
                  <a:rPr kumimoji="1" lang="en" altLang="zh-CN" dirty="0"/>
                  <a:t>3. Sentence </a:t>
                </a:r>
                <a:r>
                  <a:rPr kumimoji="1" lang="en" altLang="zh-CN" b="1" dirty="0">
                    <a:solidFill>
                      <a:srgbClr val="FFC000"/>
                    </a:solidFill>
                  </a:rPr>
                  <a:t>coherence</a:t>
                </a:r>
              </a:p>
              <a:p>
                <a:r>
                  <a:rPr kumimoji="1" lang="en" altLang="zh-CN" dirty="0"/>
                  <a:t>First train a text classifier for coherent and incoherent sentences</a:t>
                </a:r>
              </a:p>
              <a:p>
                <a:endParaRPr kumimoji="1" lang="en" altLang="zh-CN" b="1" dirty="0">
                  <a:solidFill>
                    <a:srgbClr val="FFC000"/>
                  </a:solidFill>
                </a:endParaRPr>
              </a:p>
              <a:p>
                <a:pPr marL="0" indent="0">
                  <a:buNone/>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𝑐</m:t>
                          </m:r>
                        </m:sub>
                      </m:sSub>
                      <m:r>
                        <a:rPr kumimoji="1" lang="en-US" altLang="zh-CN" b="0" i="1" smtClean="0">
                          <a:latin typeface="Cambria Math" panose="02040503050406030204" pitchFamily="18" charset="0"/>
                        </a:rPr>
                        <m:t>=</m:t>
                      </m:r>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𝑙</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𝑗</m:t>
                          </m:r>
                        </m:sub>
                        <m:sup>
                          <m:r>
                            <a:rPr kumimoji="1" lang="en-US" altLang="zh-CN" b="0" i="1" smtClean="0">
                              <a:latin typeface="Cambria Math" panose="02040503050406030204" pitchFamily="18" charset="0"/>
                            </a:rPr>
                            <m:t>𝑙</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𝑗</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sup>
                        <m:e>
                          <m:f>
                            <m:fPr>
                              <m:ctrlPr>
                                <a:rPr kumimoji="1" lang="en-US" altLang="zh-CN" b="0" i="1" smtClean="0">
                                  <a:latin typeface="Cambria Math" panose="02040503050406030204" pitchFamily="18" charset="0"/>
                                </a:rPr>
                              </m:ctrlPr>
                            </m:fPr>
                            <m:num>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𝑐𝑜h𝑒𝑟𝑒𝑛𝑡</m:t>
                                  </m:r>
                                </m:sub>
                              </m:sSub>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𝐶</m:t>
                                      </m:r>
                                    </m:e>
                                    <m:sub>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𝑅</m:t>
                                      </m:r>
                                    </m:e>
                                    <m:sub>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𝑙</m:t>
                                      </m:r>
                                    </m:sub>
                                  </m:sSub>
                                </m:e>
                              </m:d>
                            </m:num>
                            <m:den>
                              <m:r>
                                <a:rPr kumimoji="1" lang="en-US" altLang="zh-CN" b="0" i="1" smtClean="0">
                                  <a:latin typeface="Cambria Math" panose="02040503050406030204" pitchFamily="18" charset="0"/>
                                </a:rPr>
                                <m:t>𝑘</m:t>
                              </m:r>
                            </m:den>
                          </m:f>
                        </m:e>
                      </m:nary>
                    </m:oMath>
                  </m:oMathPara>
                </a14:m>
                <a:endParaRPr kumimoji="1" lang="en-US" altLang="zh-CN" dirty="0"/>
              </a:p>
            </p:txBody>
          </p:sp>
        </mc:Choice>
        <mc:Fallback>
          <p:sp>
            <p:nvSpPr>
              <p:cNvPr id="3" name="内容占位符 2">
                <a:extLst>
                  <a:ext uri="{FF2B5EF4-FFF2-40B4-BE49-F238E27FC236}">
                    <a16:creationId xmlns:a16="http://schemas.microsoft.com/office/drawing/2014/main" id="{EFE8EF07-921B-904C-A6DB-ABA86FA96A1A}"/>
                  </a:ext>
                </a:extLst>
              </p:cNvPr>
              <p:cNvSpPr>
                <a:spLocks noGrp="1" noRot="1" noChangeAspect="1" noMove="1" noResize="1" noEditPoints="1" noAdjustHandles="1" noChangeArrowheads="1" noChangeShapeType="1" noTextEdit="1"/>
              </p:cNvSpPr>
              <p:nvPr>
                <p:ph idx="1"/>
              </p:nvPr>
            </p:nvSpPr>
            <p:spPr>
              <a:xfrm>
                <a:off x="838200" y="1825624"/>
                <a:ext cx="10515600" cy="4743851"/>
              </a:xfrm>
              <a:blipFill>
                <a:blip r:embed="rId3"/>
                <a:stretch>
                  <a:fillRect l="-1206" t="-2133" b="-43467"/>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4066D238-8EA2-4449-9E7F-5117F5D9F1FE}"/>
              </a:ext>
            </a:extLst>
          </p:cNvPr>
          <p:cNvSpPr txBox="1"/>
          <p:nvPr/>
        </p:nvSpPr>
        <p:spPr>
          <a:xfrm>
            <a:off x="8453266" y="2749780"/>
            <a:ext cx="2683994" cy="954107"/>
          </a:xfrm>
          <a:prstGeom prst="rect">
            <a:avLst/>
          </a:prstGeom>
          <a:noFill/>
        </p:spPr>
        <p:txBody>
          <a:bodyPr wrap="square" rtlCol="0">
            <a:spAutoFit/>
          </a:bodyPr>
          <a:lstStyle/>
          <a:p>
            <a:r>
              <a:rPr kumimoji="1" lang="en" altLang="zh-CN" sz="2800" b="1" i="1" dirty="0">
                <a:solidFill>
                  <a:srgbClr val="C00000"/>
                </a:solidFill>
              </a:rPr>
              <a:t>Q4:</a:t>
            </a:r>
            <a:r>
              <a:rPr kumimoji="1" lang="en" altLang="zh-CN" sz="2800" i="1" dirty="0"/>
              <a:t> why inverse?</a:t>
            </a:r>
          </a:p>
          <a:p>
            <a:endParaRPr kumimoji="1" lang="zh-CN" altLang="en-US" sz="2800" dirty="0"/>
          </a:p>
        </p:txBody>
      </p:sp>
      <p:sp>
        <p:nvSpPr>
          <p:cNvPr id="5" name="灯片编号占位符 4">
            <a:extLst>
              <a:ext uri="{FF2B5EF4-FFF2-40B4-BE49-F238E27FC236}">
                <a16:creationId xmlns:a16="http://schemas.microsoft.com/office/drawing/2014/main" id="{4A8E68E0-03E2-7E47-B6D3-D9A68858225B}"/>
              </a:ext>
            </a:extLst>
          </p:cNvPr>
          <p:cNvSpPr>
            <a:spLocks noGrp="1"/>
          </p:cNvSpPr>
          <p:nvPr>
            <p:ph type="sldNum" sz="quarter" idx="12"/>
          </p:nvPr>
        </p:nvSpPr>
        <p:spPr/>
        <p:txBody>
          <a:bodyPr/>
          <a:lstStyle/>
          <a:p>
            <a:fld id="{DA32BE5F-6225-4A45-9109-AA5AEDAB4086}" type="slidenum">
              <a:rPr kumimoji="1" lang="zh-CN" altLang="en-US" smtClean="0"/>
              <a:t>23</a:t>
            </a:fld>
            <a:endParaRPr kumimoji="1" lang="zh-CN" altLang="en-US"/>
          </a:p>
        </p:txBody>
      </p:sp>
    </p:spTree>
    <p:extLst>
      <p:ext uri="{BB962C8B-B14F-4D97-AF65-F5344CB8AC3E}">
        <p14:creationId xmlns:p14="http://schemas.microsoft.com/office/powerpoint/2010/main" val="358217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dissolv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7EEF7A-CEEC-D943-B61E-55A56587E001}"/>
              </a:ext>
            </a:extLst>
          </p:cNvPr>
          <p:cNvSpPr>
            <a:spLocks noGrp="1"/>
          </p:cNvSpPr>
          <p:nvPr>
            <p:ph type="title"/>
          </p:nvPr>
        </p:nvSpPr>
        <p:spPr/>
        <p:txBody>
          <a:bodyPr/>
          <a:lstStyle/>
          <a:p>
            <a:r>
              <a:rPr kumimoji="1" lang="en-US" altLang="zh-CN" dirty="0"/>
              <a:t>Rewards</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EFE8EF07-921B-904C-A6DB-ABA86FA96A1A}"/>
                  </a:ext>
                </a:extLst>
              </p:cNvPr>
              <p:cNvSpPr>
                <a:spLocks noGrp="1"/>
              </p:cNvSpPr>
              <p:nvPr>
                <p:ph idx="1"/>
              </p:nvPr>
            </p:nvSpPr>
            <p:spPr>
              <a:xfrm>
                <a:off x="838200" y="1825625"/>
                <a:ext cx="10515600" cy="4859260"/>
              </a:xfrm>
            </p:spPr>
            <p:txBody>
              <a:bodyPr>
                <a:normAutofit lnSpcReduction="10000"/>
              </a:bodyPr>
              <a:lstStyle/>
              <a:p>
                <a:pPr marL="0" indent="0">
                  <a:buNone/>
                </a:pPr>
                <a:r>
                  <a:rPr kumimoji="1" lang="en" altLang="zh-CN" dirty="0"/>
                  <a:t>4. Mutual information for </a:t>
                </a:r>
                <a:r>
                  <a:rPr kumimoji="1" lang="en" altLang="zh-CN" b="1" dirty="0">
                    <a:solidFill>
                      <a:srgbClr val="0070C0"/>
                    </a:solidFill>
                  </a:rPr>
                  <a:t>specificity</a:t>
                </a:r>
                <a:r>
                  <a:rPr kumimoji="1" lang="en" altLang="zh-CN" dirty="0"/>
                  <a:t> and </a:t>
                </a:r>
                <a:r>
                  <a:rPr kumimoji="1" lang="en" altLang="zh-CN" b="1" dirty="0">
                    <a:solidFill>
                      <a:schemeClr val="accent6"/>
                    </a:solidFill>
                  </a:rPr>
                  <a:t>diversity</a:t>
                </a:r>
              </a:p>
              <a:p>
                <a:pPr marL="0" indent="0">
                  <a:buNone/>
                </a:pPr>
                <a:endParaRPr kumimoji="1" lang="en" altLang="zh-CN" b="1" dirty="0">
                  <a:solidFill>
                    <a:schemeClr val="accent6"/>
                  </a:solidFill>
                </a:endParaRPr>
              </a:p>
              <a:p>
                <a:pPr marL="0" indent="0" algn="ctr">
                  <a:buNone/>
                </a:pPr>
                <a14:m>
                  <m:oMath xmlns:m="http://schemas.openxmlformats.org/officeDocument/2006/math">
                    <m:r>
                      <a:rPr kumimoji="1" lang="en" altLang="zh-CN"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𝑚</m:t>
                        </m:r>
                      </m:sub>
                    </m:sSub>
                    <m:r>
                      <a:rPr kumimoji="1" lang="en" altLang="zh-CN"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𝜆</m:t>
                        </m:r>
                      </m:e>
                      <m:sub>
                        <m:r>
                          <a:rPr kumimoji="1" lang="en" altLang="zh-CN" i="1" smtClean="0">
                            <a:latin typeface="Cambria Math" panose="02040503050406030204" pitchFamily="18" charset="0"/>
                          </a:rPr>
                          <m:t>𝑀𝐼</m:t>
                        </m:r>
                      </m:sub>
                    </m:sSub>
                    <m:r>
                      <a:rPr kumimoji="1" lang="en" altLang="zh-CN" i="1" smtClean="0">
                        <a:latin typeface="Cambria Math" panose="02040503050406030204" pitchFamily="18" charset="0"/>
                      </a:rPr>
                      <m:t>∗ </m:t>
                    </m:r>
                    <m:r>
                      <a:rPr kumimoji="1" lang="en" altLang="zh-CN" i="1" smtClean="0">
                        <a:latin typeface="Cambria Math" panose="02040503050406030204" pitchFamily="18" charset="0"/>
                      </a:rPr>
                      <m:t>𝑙𝑜𝑔</m:t>
                    </m:r>
                    <m:acc>
                      <m:accPr>
                        <m:chr m:val="⃗"/>
                        <m:ctrlPr>
                          <a:rPr kumimoji="1" lang="en" altLang="zh-CN" i="1" smtClean="0">
                            <a:latin typeface="Cambria Math" panose="02040503050406030204" pitchFamily="18" charset="0"/>
                          </a:rPr>
                        </m:ctrlPr>
                      </m:accPr>
                      <m:e>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𝑝</m:t>
                        </m:r>
                        <m:r>
                          <a:rPr kumimoji="1" lang="en-US" altLang="zh-CN" b="0" i="1" smtClean="0">
                            <a:latin typeface="Cambria Math" panose="02040503050406030204" pitchFamily="18" charset="0"/>
                          </a:rPr>
                          <m:t> </m:t>
                        </m:r>
                      </m:e>
                    </m:acc>
                    <m:d>
                      <m:dPr>
                        <m:ctrlPr>
                          <a:rPr kumimoji="1" lang="en-US" altLang="zh-CN" b="0" i="1" smtClean="0">
                            <a:latin typeface="Cambria Math" panose="02040503050406030204" pitchFamily="18" charset="0"/>
                          </a:rPr>
                        </m:ctrlPr>
                      </m:dPr>
                      <m:e>
                        <m:acc>
                          <m:accPr>
                            <m:chr m:val="̂"/>
                            <m:ctrlPr>
                              <a:rPr kumimoji="1" lang="en-US" altLang="zh-CN" b="0" i="1" smtClean="0">
                                <a:latin typeface="Cambria Math" panose="02040503050406030204" pitchFamily="18" charset="0"/>
                              </a:rPr>
                            </m:ctrlPr>
                          </m:acc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𝑅</m:t>
                                </m:r>
                              </m:e>
                              <m:sub>
                                <m:r>
                                  <a:rPr kumimoji="1" lang="en-US" altLang="zh-CN" b="0" i="1" smtClean="0">
                                    <a:latin typeface="Cambria Math" panose="02040503050406030204" pitchFamily="18" charset="0"/>
                                  </a:rPr>
                                  <m:t>𝑖</m:t>
                                </m:r>
                              </m:sub>
                            </m:sSub>
                          </m:e>
                        </m:acc>
                      </m:e>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𝑆</m:t>
                            </m:r>
                          </m:e>
                          <m:sub>
                            <m:r>
                              <a:rPr kumimoji="1" lang="en-US" altLang="zh-CN" b="0" i="1" smtClean="0">
                                <a:latin typeface="Cambria Math" panose="02040503050406030204" pitchFamily="18" charset="0"/>
                              </a:rPr>
                              <m:t>𝑖</m:t>
                            </m:r>
                          </m:sub>
                        </m:sSub>
                      </m:e>
                    </m:d>
                    <m:r>
                      <a:rPr kumimoji="1" lang="en-US" altLang="zh-CN" b="0" i="1" smtClean="0">
                        <a:latin typeface="Cambria Math" panose="02040503050406030204" pitchFamily="18" charset="0"/>
                      </a:rPr>
                      <m:t>+</m:t>
                    </m:r>
                  </m:oMath>
                </a14:m>
                <a:r>
                  <a:rPr kumimoji="1" lang="en-US" altLang="zh-CN" b="0" dirty="0"/>
                  <a:t>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𝜆</m:t>
                        </m:r>
                      </m:e>
                      <m:sub>
                        <m:r>
                          <a:rPr kumimoji="1" lang="en" altLang="zh-CN" i="1" smtClean="0">
                            <a:latin typeface="Cambria Math" panose="02040503050406030204" pitchFamily="18" charset="0"/>
                          </a:rPr>
                          <m:t>𝑀𝐼</m:t>
                        </m:r>
                      </m:sub>
                    </m:sSub>
                    <m:r>
                      <a:rPr kumimoji="1" lang="en-US" altLang="zh-CN" b="0" i="1" smtClean="0">
                        <a:latin typeface="Cambria Math" panose="02040503050406030204" pitchFamily="18" charset="0"/>
                      </a:rPr>
                      <m:t>)</m:t>
                    </m:r>
                    <m:r>
                      <a:rPr kumimoji="1" lang="en" altLang="zh-CN" i="1" smtClean="0">
                        <a:latin typeface="Cambria Math" panose="02040503050406030204" pitchFamily="18" charset="0"/>
                      </a:rPr>
                      <m:t>∗</m:t>
                    </m:r>
                    <m:r>
                      <a:rPr kumimoji="1" lang="en" altLang="zh-CN" i="1" smtClean="0">
                        <a:latin typeface="Cambria Math" panose="02040503050406030204" pitchFamily="18" charset="0"/>
                      </a:rPr>
                      <m:t>𝑙𝑜𝑔</m:t>
                    </m:r>
                    <m:acc>
                      <m:accPr>
                        <m:chr m:val="⃖"/>
                        <m:ctrlPr>
                          <a:rPr kumimoji="1" lang="en" altLang="zh-CN" b="0" i="1" smtClean="0">
                            <a:latin typeface="Cambria Math" panose="02040503050406030204" pitchFamily="18" charset="0"/>
                          </a:rPr>
                        </m:ctrlPr>
                      </m:accPr>
                      <m:e>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𝑝</m:t>
                        </m:r>
                        <m:r>
                          <a:rPr kumimoji="1" lang="en-US" altLang="zh-CN" b="0" i="1" smtClean="0">
                            <a:latin typeface="Cambria Math" panose="02040503050406030204" pitchFamily="18" charset="0"/>
                          </a:rPr>
                          <m:t> </m:t>
                        </m:r>
                      </m:e>
                    </m:acc>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𝑆</m:t>
                            </m:r>
                          </m:e>
                          <m:sub>
                            <m:r>
                              <a:rPr kumimoji="1" lang="en-US" altLang="zh-CN" b="0" i="1" smtClean="0">
                                <a:latin typeface="Cambria Math" panose="02040503050406030204" pitchFamily="18" charset="0"/>
                              </a:rPr>
                              <m:t>𝑖</m:t>
                            </m:r>
                          </m:sub>
                        </m:sSub>
                      </m:e>
                      <m:e>
                        <m:acc>
                          <m:accPr>
                            <m:chr m:val="̂"/>
                            <m:ctrlPr>
                              <a:rPr kumimoji="1" lang="en-US" altLang="zh-CN" b="0" i="1" smtClean="0">
                                <a:latin typeface="Cambria Math" panose="02040503050406030204" pitchFamily="18" charset="0"/>
                              </a:rPr>
                            </m:ctrlPr>
                          </m:acc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𝑅</m:t>
                                </m:r>
                              </m:e>
                              <m:sub>
                                <m:r>
                                  <a:rPr kumimoji="1" lang="en-US" altLang="zh-CN" b="0" i="1" smtClean="0">
                                    <a:latin typeface="Cambria Math" panose="02040503050406030204" pitchFamily="18" charset="0"/>
                                  </a:rPr>
                                  <m:t>𝑖</m:t>
                                </m:r>
                              </m:sub>
                            </m:sSub>
                          </m:e>
                        </m:acc>
                      </m:e>
                    </m:d>
                  </m:oMath>
                </a14:m>
                <a:endParaRPr kumimoji="1" lang="en-US" altLang="zh-CN" dirty="0"/>
              </a:p>
              <a:p>
                <a:pPr marL="0" indent="0" algn="ctr">
                  <a:buNone/>
                </a:pPr>
                <a:endParaRPr kumimoji="1" lang="en-US" altLang="zh-CN" dirty="0"/>
              </a:p>
              <a:p>
                <a14:m>
                  <m:oMath xmlns:m="http://schemas.openxmlformats.org/officeDocument/2006/math">
                    <m:acc>
                      <m:accPr>
                        <m:chr m:val="⃗"/>
                        <m:ctrlPr>
                          <a:rPr kumimoji="1" lang="en" altLang="zh-CN" i="1" smtClean="0">
                            <a:latin typeface="Cambria Math" panose="02040503050406030204" pitchFamily="18" charset="0"/>
                          </a:rPr>
                        </m:ctrlPr>
                      </m:accPr>
                      <m:e>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𝑝</m:t>
                        </m:r>
                        <m:r>
                          <a:rPr kumimoji="1" lang="en-US" altLang="zh-CN" b="0" i="1" smtClean="0">
                            <a:latin typeface="Cambria Math" panose="02040503050406030204" pitchFamily="18" charset="0"/>
                          </a:rPr>
                          <m:t> </m:t>
                        </m:r>
                      </m:e>
                    </m:acc>
                    <m:r>
                      <a:rPr kumimoji="1" lang="en-US" altLang="zh-CN" b="0" i="1" smtClean="0">
                        <a:latin typeface="Cambria Math" panose="02040503050406030204" pitchFamily="18" charset="0"/>
                      </a:rPr>
                      <m:t> </m:t>
                    </m:r>
                  </m:oMath>
                </a14:m>
                <a:r>
                  <a:rPr kumimoji="1" lang="en" altLang="zh-CN" dirty="0"/>
                  <a:t>: transformer language model used in our policy</a:t>
                </a:r>
              </a:p>
              <a:p>
                <a14:m>
                  <m:oMath xmlns:m="http://schemas.openxmlformats.org/officeDocument/2006/math">
                    <m:acc>
                      <m:accPr>
                        <m:chr m:val="⃖"/>
                        <m:ctrlPr>
                          <a:rPr kumimoji="1" lang="en" altLang="zh-CN" b="0" i="1" smtClean="0">
                            <a:latin typeface="Cambria Math" panose="02040503050406030204" pitchFamily="18" charset="0"/>
                          </a:rPr>
                        </m:ctrlPr>
                      </m:accPr>
                      <m:e>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𝑝</m:t>
                        </m:r>
                        <m:r>
                          <a:rPr kumimoji="1" lang="en-US" altLang="zh-CN" b="0" i="1" smtClean="0">
                            <a:latin typeface="Cambria Math" panose="02040503050406030204" pitchFamily="18" charset="0"/>
                          </a:rPr>
                          <m:t> </m:t>
                        </m:r>
                      </m:e>
                    </m:acc>
                    <m:r>
                      <a:rPr kumimoji="1" lang="en-US" altLang="zh-CN" b="0" i="1" smtClean="0">
                        <a:latin typeface="Cambria Math" panose="02040503050406030204" pitchFamily="18" charset="0"/>
                      </a:rPr>
                      <m:t> </m:t>
                    </m:r>
                  </m:oMath>
                </a14:m>
                <a:r>
                  <a:rPr kumimoji="1" lang="en" altLang="zh-CN" dirty="0"/>
                  <a:t>: identical language model for performing the reverse task of generating seeker post from the rewritten response</a:t>
                </a:r>
              </a:p>
              <a:p>
                <a:pPr marL="0" indent="0">
                  <a:buNone/>
                </a:pPr>
                <a:endParaRPr kumimoji="1" lang="en-US" altLang="zh-CN" dirty="0"/>
              </a:p>
              <a:p>
                <a:pPr marL="0" indent="0">
                  <a:buNone/>
                </a:pPr>
                <a:r>
                  <a:rPr kumimoji="1" lang="en-US" altLang="zh-CN" b="1" dirty="0"/>
                  <a:t>Total reward</a:t>
                </a:r>
              </a:p>
              <a:p>
                <a:pPr marL="0" indent="0">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𝑟</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𝑒</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𝑒</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𝑓</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𝑓</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𝑐</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𝑐</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𝑚</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𝑚</m:t>
                          </m:r>
                        </m:sub>
                      </m:sSub>
                    </m:oMath>
                  </m:oMathPara>
                </a14:m>
                <a:endParaRPr kumimoji="1" lang="en" altLang="zh-CN" dirty="0"/>
              </a:p>
            </p:txBody>
          </p:sp>
        </mc:Choice>
        <mc:Fallback>
          <p:sp>
            <p:nvSpPr>
              <p:cNvPr id="3" name="内容占位符 2">
                <a:extLst>
                  <a:ext uri="{FF2B5EF4-FFF2-40B4-BE49-F238E27FC236}">
                    <a16:creationId xmlns:a16="http://schemas.microsoft.com/office/drawing/2014/main" id="{EFE8EF07-921B-904C-A6DB-ABA86FA96A1A}"/>
                  </a:ext>
                </a:extLst>
              </p:cNvPr>
              <p:cNvSpPr>
                <a:spLocks noGrp="1" noRot="1" noChangeAspect="1" noMove="1" noResize="1" noEditPoints="1" noAdjustHandles="1" noChangeArrowheads="1" noChangeShapeType="1" noTextEdit="1"/>
              </p:cNvSpPr>
              <p:nvPr>
                <p:ph idx="1"/>
              </p:nvPr>
            </p:nvSpPr>
            <p:spPr>
              <a:xfrm>
                <a:off x="838200" y="1825625"/>
                <a:ext cx="10515600" cy="4859260"/>
              </a:xfrm>
              <a:blipFill>
                <a:blip r:embed="rId2"/>
                <a:stretch>
                  <a:fillRect l="-1206" t="-286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442F39D4-021F-0147-8D1E-D0D3096C6692}"/>
              </a:ext>
            </a:extLst>
          </p:cNvPr>
          <p:cNvSpPr>
            <a:spLocks noGrp="1"/>
          </p:cNvSpPr>
          <p:nvPr>
            <p:ph type="sldNum" sz="quarter" idx="12"/>
          </p:nvPr>
        </p:nvSpPr>
        <p:spPr/>
        <p:txBody>
          <a:bodyPr/>
          <a:lstStyle/>
          <a:p>
            <a:fld id="{DA32BE5F-6225-4A45-9109-AA5AEDAB4086}" type="slidenum">
              <a:rPr kumimoji="1" lang="zh-CN" altLang="en-US" smtClean="0"/>
              <a:t>24</a:t>
            </a:fld>
            <a:endParaRPr kumimoji="1" lang="zh-CN" altLang="en-US"/>
          </a:p>
        </p:txBody>
      </p:sp>
    </p:spTree>
    <p:extLst>
      <p:ext uri="{BB962C8B-B14F-4D97-AF65-F5344CB8AC3E}">
        <p14:creationId xmlns:p14="http://schemas.microsoft.com/office/powerpoint/2010/main" val="307446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836749-DA5D-6F49-86E9-1C4F298733D6}"/>
              </a:ext>
            </a:extLst>
          </p:cNvPr>
          <p:cNvPicPr>
            <a:picLocks noChangeAspect="1"/>
          </p:cNvPicPr>
          <p:nvPr/>
        </p:nvPicPr>
        <p:blipFill rotWithShape="1">
          <a:blip r:embed="rId3"/>
          <a:srcRect l="3932" t="1" r="79320" b="39425"/>
          <a:stretch/>
        </p:blipFill>
        <p:spPr>
          <a:xfrm>
            <a:off x="479394" y="878949"/>
            <a:ext cx="2041864" cy="3089367"/>
          </a:xfrm>
          <a:prstGeom prst="rect">
            <a:avLst/>
          </a:prstGeom>
        </p:spPr>
      </p:pic>
      <p:pic>
        <p:nvPicPr>
          <p:cNvPr id="9" name="图片 8">
            <a:extLst>
              <a:ext uri="{FF2B5EF4-FFF2-40B4-BE49-F238E27FC236}">
                <a16:creationId xmlns:a16="http://schemas.microsoft.com/office/drawing/2014/main" id="{AFCEB616-1600-834E-A0BC-0616E0F7FB26}"/>
              </a:ext>
            </a:extLst>
          </p:cNvPr>
          <p:cNvPicPr>
            <a:picLocks noChangeAspect="1"/>
          </p:cNvPicPr>
          <p:nvPr/>
        </p:nvPicPr>
        <p:blipFill rotWithShape="1">
          <a:blip r:embed="rId3"/>
          <a:srcRect l="20679" r="45316" b="39426"/>
          <a:stretch/>
        </p:blipFill>
        <p:spPr>
          <a:xfrm>
            <a:off x="2521258" y="878949"/>
            <a:ext cx="4145872" cy="3089369"/>
          </a:xfrm>
          <a:prstGeom prst="rect">
            <a:avLst/>
          </a:prstGeom>
        </p:spPr>
      </p:pic>
      <p:pic>
        <p:nvPicPr>
          <p:cNvPr id="10" name="图片 9">
            <a:extLst>
              <a:ext uri="{FF2B5EF4-FFF2-40B4-BE49-F238E27FC236}">
                <a16:creationId xmlns:a16="http://schemas.microsoft.com/office/drawing/2014/main" id="{EFA8F518-0F11-C942-9549-AF78B3663A57}"/>
              </a:ext>
            </a:extLst>
          </p:cNvPr>
          <p:cNvPicPr>
            <a:picLocks noChangeAspect="1"/>
          </p:cNvPicPr>
          <p:nvPr/>
        </p:nvPicPr>
        <p:blipFill rotWithShape="1">
          <a:blip r:embed="rId3"/>
          <a:srcRect l="54684" b="31418"/>
          <a:stretch/>
        </p:blipFill>
        <p:spPr>
          <a:xfrm>
            <a:off x="6667130" y="878949"/>
            <a:ext cx="5524870" cy="3497742"/>
          </a:xfrm>
          <a:prstGeom prst="rect">
            <a:avLst/>
          </a:prstGeom>
        </p:spPr>
      </p:pic>
      <p:pic>
        <p:nvPicPr>
          <p:cNvPr id="11" name="图片 10">
            <a:extLst>
              <a:ext uri="{FF2B5EF4-FFF2-40B4-BE49-F238E27FC236}">
                <a16:creationId xmlns:a16="http://schemas.microsoft.com/office/drawing/2014/main" id="{FEB6F835-3749-A247-A3B7-EE3883E86735}"/>
              </a:ext>
            </a:extLst>
          </p:cNvPr>
          <p:cNvPicPr>
            <a:picLocks noChangeAspect="1"/>
          </p:cNvPicPr>
          <p:nvPr/>
        </p:nvPicPr>
        <p:blipFill rotWithShape="1">
          <a:blip r:embed="rId3"/>
          <a:srcRect t="60575"/>
          <a:stretch/>
        </p:blipFill>
        <p:spPr>
          <a:xfrm>
            <a:off x="0" y="3968317"/>
            <a:ext cx="12192000" cy="2010733"/>
          </a:xfrm>
          <a:prstGeom prst="rect">
            <a:avLst/>
          </a:prstGeom>
        </p:spPr>
      </p:pic>
      <p:pic>
        <p:nvPicPr>
          <p:cNvPr id="12" name="图片 11">
            <a:extLst>
              <a:ext uri="{FF2B5EF4-FFF2-40B4-BE49-F238E27FC236}">
                <a16:creationId xmlns:a16="http://schemas.microsoft.com/office/drawing/2014/main" id="{4B2DDD78-AD45-C64B-A5DF-484E9F5C024D}"/>
              </a:ext>
            </a:extLst>
          </p:cNvPr>
          <p:cNvPicPr>
            <a:picLocks noChangeAspect="1"/>
          </p:cNvPicPr>
          <p:nvPr/>
        </p:nvPicPr>
        <p:blipFill rotWithShape="1">
          <a:blip r:embed="rId3"/>
          <a:srcRect r="96068" b="39426"/>
          <a:stretch/>
        </p:blipFill>
        <p:spPr>
          <a:xfrm>
            <a:off x="0" y="878949"/>
            <a:ext cx="479394" cy="3089367"/>
          </a:xfrm>
          <a:prstGeom prst="rect">
            <a:avLst/>
          </a:prstGeom>
        </p:spPr>
      </p:pic>
      <p:sp>
        <p:nvSpPr>
          <p:cNvPr id="13" name="灯片编号占位符 12">
            <a:extLst>
              <a:ext uri="{FF2B5EF4-FFF2-40B4-BE49-F238E27FC236}">
                <a16:creationId xmlns:a16="http://schemas.microsoft.com/office/drawing/2014/main" id="{C8B2125B-D823-5242-A539-A8A6BC9186BE}"/>
              </a:ext>
            </a:extLst>
          </p:cNvPr>
          <p:cNvSpPr>
            <a:spLocks noGrp="1"/>
          </p:cNvSpPr>
          <p:nvPr>
            <p:ph type="sldNum" sz="quarter" idx="12"/>
          </p:nvPr>
        </p:nvSpPr>
        <p:spPr/>
        <p:txBody>
          <a:bodyPr/>
          <a:lstStyle/>
          <a:p>
            <a:fld id="{DA32BE5F-6225-4A45-9109-AA5AEDAB4086}" type="slidenum">
              <a:rPr kumimoji="1" lang="zh-CN" altLang="en-US" smtClean="0"/>
              <a:t>25</a:t>
            </a:fld>
            <a:endParaRPr kumimoji="1" lang="zh-CN" altLang="en-US"/>
          </a:p>
        </p:txBody>
      </p:sp>
    </p:spTree>
    <p:extLst>
      <p:ext uri="{BB962C8B-B14F-4D97-AF65-F5344CB8AC3E}">
        <p14:creationId xmlns:p14="http://schemas.microsoft.com/office/powerpoint/2010/main" val="109481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CDA2C5-116D-5A4D-9B75-657D148D02AE}"/>
              </a:ext>
            </a:extLst>
          </p:cNvPr>
          <p:cNvSpPr>
            <a:spLocks noGrp="1"/>
          </p:cNvSpPr>
          <p:nvPr>
            <p:ph type="title"/>
          </p:nvPr>
        </p:nvSpPr>
        <p:spPr/>
        <p:txBody>
          <a:bodyPr/>
          <a:lstStyle/>
          <a:p>
            <a:r>
              <a:rPr kumimoji="1" lang="en-US" altLang="zh-CN" dirty="0"/>
              <a:t>Optimization and training</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94EDF7DF-152D-2441-98EC-0A84CBE8E40D}"/>
                  </a:ext>
                </a:extLst>
              </p:cNvPr>
              <p:cNvSpPr>
                <a:spLocks noGrp="1"/>
              </p:cNvSpPr>
              <p:nvPr>
                <p:ph idx="1"/>
              </p:nvPr>
            </p:nvSpPr>
            <p:spPr/>
            <p:txBody>
              <a:bodyPr/>
              <a:lstStyle/>
              <a:p>
                <a:pPr marL="0" indent="0">
                  <a:buNone/>
                </a:pPr>
                <a:r>
                  <a:rPr kumimoji="1" lang="en" altLang="zh-CN" dirty="0"/>
                  <a:t>Warm-start</a:t>
                </a:r>
              </a:p>
              <a:p>
                <a:r>
                  <a:rPr kumimoji="1" lang="en" altLang="zh-CN" dirty="0"/>
                  <a:t>Pre-trained DialoGPT</a:t>
                </a:r>
              </a:p>
              <a:p>
                <a:r>
                  <a:rPr kumimoji="1" lang="en" altLang="zh-CN" dirty="0"/>
                  <a:t>Fine-tune on a parallel dataset of (low empathy, high empathy) pairs</a:t>
                </a:r>
              </a:p>
              <a:p>
                <a:endParaRPr kumimoji="1" lang="en" altLang="zh-CN" dirty="0"/>
              </a:p>
              <a:p>
                <a:pPr marL="0" indent="0">
                  <a:buNone/>
                </a:pPr>
                <a:r>
                  <a:rPr kumimoji="1" lang="en" altLang="zh-CN" b="1" dirty="0"/>
                  <a:t>REINFORCE</a:t>
                </a:r>
                <a:r>
                  <a:rPr kumimoji="1" lang="en" altLang="zh-CN" dirty="0"/>
                  <a:t> loss</a:t>
                </a:r>
              </a:p>
              <a:p>
                <a:pPr marL="0" indent="0">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𝐽</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𝜃</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𝑏</m:t>
                      </m:r>
                      <m:r>
                        <a:rPr kumimoji="1" lang="en-US" altLang="zh-CN" b="0" i="1" smtClean="0">
                          <a:latin typeface="Cambria Math" panose="02040503050406030204" pitchFamily="18" charset="0"/>
                        </a:rPr>
                        <m:t>)(</m:t>
                      </m:r>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log</m:t>
                          </m:r>
                        </m:fName>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𝑝𝑜𝑠</m:t>
                              </m:r>
                            </m:sub>
                          </m:sSub>
                        </m:e>
                      </m:func>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1</m:t>
                              </m:r>
                            </m:sub>
                          </m:sSub>
                        </m:e>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𝑆</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𝑅</m:t>
                              </m:r>
                            </m:e>
                            <m:sub>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𝑗</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𝑗</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sub>
                          </m:sSub>
                        </m:e>
                      </m:d>
                      <m:r>
                        <a:rPr kumimoji="1" lang="en-US" altLang="zh-CN" b="0" i="1" smtClean="0">
                          <a:latin typeface="Cambria Math" panose="02040503050406030204" pitchFamily="18" charset="0"/>
                        </a:rPr>
                        <m:t>+</m:t>
                      </m:r>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log</m:t>
                          </m:r>
                        </m:fName>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𝑠𝑒𝑛𝑡</m:t>
                              </m:r>
                            </m:sub>
                          </m:sSub>
                        </m:e>
                      </m:func>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2</m:t>
                              </m:r>
                            </m:sub>
                          </m:sSub>
                        </m:e>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𝑆</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𝑅</m:t>
                              </m:r>
                            </m:e>
                            <m:sub>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𝑗</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𝑗</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sub>
                          </m:sSub>
                        </m:e>
                      </m:d>
                      <m:r>
                        <a:rPr kumimoji="1" lang="en-US" altLang="zh-CN" b="0" i="1" smtClean="0">
                          <a:latin typeface="Cambria Math" panose="02040503050406030204" pitchFamily="18" charset="0"/>
                        </a:rPr>
                        <m:t>)</m:t>
                      </m:r>
                    </m:oMath>
                  </m:oMathPara>
                </a14:m>
                <a:endParaRPr kumimoji="1" lang="zh-CN" altLang="en-US" dirty="0"/>
              </a:p>
            </p:txBody>
          </p:sp>
        </mc:Choice>
        <mc:Fallback>
          <p:sp>
            <p:nvSpPr>
              <p:cNvPr id="3" name="内容占位符 2">
                <a:extLst>
                  <a:ext uri="{FF2B5EF4-FFF2-40B4-BE49-F238E27FC236}">
                    <a16:creationId xmlns:a16="http://schemas.microsoft.com/office/drawing/2014/main" id="{94EDF7DF-152D-2441-98EC-0A84CBE8E40D}"/>
                  </a:ext>
                </a:extLst>
              </p:cNvPr>
              <p:cNvSpPr>
                <a:spLocks noGrp="1" noRot="1" noChangeAspect="1" noMove="1" noResize="1" noEditPoints="1" noAdjustHandles="1" noChangeArrowheads="1" noChangeShapeType="1" noTextEdit="1"/>
              </p:cNvSpPr>
              <p:nvPr>
                <p:ph idx="1"/>
              </p:nvPr>
            </p:nvSpPr>
            <p:spPr>
              <a:blipFill>
                <a:blip r:embed="rId3"/>
                <a:stretch>
                  <a:fillRect l="-1206" t="-2326" r="-603"/>
                </a:stretch>
              </a:blipFill>
            </p:spPr>
            <p:txBody>
              <a:bodyPr/>
              <a:lstStyle/>
              <a:p>
                <a:r>
                  <a:rPr lang="zh-CN" altLang="en-US">
                    <a:noFill/>
                  </a:rPr>
                  <a:t> </a:t>
                </a:r>
              </a:p>
            </p:txBody>
          </p:sp>
        </mc:Fallback>
      </mc:AlternateContent>
      <p:cxnSp>
        <p:nvCxnSpPr>
          <p:cNvPr id="5" name="直线箭头连接符 4">
            <a:extLst>
              <a:ext uri="{FF2B5EF4-FFF2-40B4-BE49-F238E27FC236}">
                <a16:creationId xmlns:a16="http://schemas.microsoft.com/office/drawing/2014/main" id="{ECC49FB5-7B38-854D-B737-42282EC156AA}"/>
              </a:ext>
            </a:extLst>
          </p:cNvPr>
          <p:cNvCxnSpPr/>
          <p:nvPr/>
        </p:nvCxnSpPr>
        <p:spPr>
          <a:xfrm flipV="1">
            <a:off x="5354576" y="5255879"/>
            <a:ext cx="0" cy="100317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 name="文本框 5">
            <a:extLst>
              <a:ext uri="{FF2B5EF4-FFF2-40B4-BE49-F238E27FC236}">
                <a16:creationId xmlns:a16="http://schemas.microsoft.com/office/drawing/2014/main" id="{31EEE808-BCF8-E14C-8B64-A424CE375001}"/>
              </a:ext>
            </a:extLst>
          </p:cNvPr>
          <p:cNvSpPr txBox="1"/>
          <p:nvPr/>
        </p:nvSpPr>
        <p:spPr>
          <a:xfrm>
            <a:off x="4934712" y="6242300"/>
            <a:ext cx="973343" cy="369332"/>
          </a:xfrm>
          <a:prstGeom prst="rect">
            <a:avLst/>
          </a:prstGeom>
          <a:noFill/>
        </p:spPr>
        <p:txBody>
          <a:bodyPr wrap="none" rtlCol="0">
            <a:spAutoFit/>
          </a:bodyPr>
          <a:lstStyle/>
          <a:p>
            <a:r>
              <a:rPr kumimoji="1" lang="en-US" altLang="zh-CN" dirty="0"/>
              <a:t>action 1</a:t>
            </a:r>
            <a:endParaRPr kumimoji="1" lang="zh-CN" altLang="en-US" dirty="0"/>
          </a:p>
        </p:txBody>
      </p:sp>
      <p:sp>
        <p:nvSpPr>
          <p:cNvPr id="7" name="文本框 6">
            <a:extLst>
              <a:ext uri="{FF2B5EF4-FFF2-40B4-BE49-F238E27FC236}">
                <a16:creationId xmlns:a16="http://schemas.microsoft.com/office/drawing/2014/main" id="{FE4D22A7-8920-4740-B3E9-4B64F2FFD324}"/>
              </a:ext>
            </a:extLst>
          </p:cNvPr>
          <p:cNvSpPr txBox="1"/>
          <p:nvPr/>
        </p:nvSpPr>
        <p:spPr>
          <a:xfrm>
            <a:off x="8976807" y="6242300"/>
            <a:ext cx="973343" cy="369332"/>
          </a:xfrm>
          <a:prstGeom prst="rect">
            <a:avLst/>
          </a:prstGeom>
          <a:noFill/>
        </p:spPr>
        <p:txBody>
          <a:bodyPr wrap="none" rtlCol="0">
            <a:spAutoFit/>
          </a:bodyPr>
          <a:lstStyle/>
          <a:p>
            <a:r>
              <a:rPr kumimoji="1" lang="en-US" altLang="zh-CN" dirty="0"/>
              <a:t>action 2</a:t>
            </a:r>
            <a:endParaRPr kumimoji="1" lang="zh-CN" altLang="en-US" dirty="0"/>
          </a:p>
        </p:txBody>
      </p:sp>
      <p:cxnSp>
        <p:nvCxnSpPr>
          <p:cNvPr id="8" name="直线箭头连接符 7">
            <a:extLst>
              <a:ext uri="{FF2B5EF4-FFF2-40B4-BE49-F238E27FC236}">
                <a16:creationId xmlns:a16="http://schemas.microsoft.com/office/drawing/2014/main" id="{ACDC510B-33CB-3C47-B1F9-4E25E756024D}"/>
              </a:ext>
            </a:extLst>
          </p:cNvPr>
          <p:cNvCxnSpPr/>
          <p:nvPr/>
        </p:nvCxnSpPr>
        <p:spPr>
          <a:xfrm flipV="1">
            <a:off x="9404272" y="5255879"/>
            <a:ext cx="0" cy="100317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直线连接符 9">
            <a:extLst>
              <a:ext uri="{FF2B5EF4-FFF2-40B4-BE49-F238E27FC236}">
                <a16:creationId xmlns:a16="http://schemas.microsoft.com/office/drawing/2014/main" id="{13580355-750D-8E47-9AEB-0E3664F85890}"/>
              </a:ext>
            </a:extLst>
          </p:cNvPr>
          <p:cNvCxnSpPr/>
          <p:nvPr/>
        </p:nvCxnSpPr>
        <p:spPr>
          <a:xfrm>
            <a:off x="3561287" y="5170063"/>
            <a:ext cx="338239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直线连接符 10">
            <a:extLst>
              <a:ext uri="{FF2B5EF4-FFF2-40B4-BE49-F238E27FC236}">
                <a16:creationId xmlns:a16="http://schemas.microsoft.com/office/drawing/2014/main" id="{6F6B60A1-81B8-F34B-AF06-2A9A5DA1BA42}"/>
              </a:ext>
            </a:extLst>
          </p:cNvPr>
          <p:cNvCxnSpPr/>
          <p:nvPr/>
        </p:nvCxnSpPr>
        <p:spPr>
          <a:xfrm>
            <a:off x="7531085" y="5170063"/>
            <a:ext cx="338239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线连接符 11">
            <a:extLst>
              <a:ext uri="{FF2B5EF4-FFF2-40B4-BE49-F238E27FC236}">
                <a16:creationId xmlns:a16="http://schemas.microsoft.com/office/drawing/2014/main" id="{02657B2A-B5D6-9848-9126-0E2BE9DFEE52}"/>
              </a:ext>
            </a:extLst>
          </p:cNvPr>
          <p:cNvCxnSpPr>
            <a:cxnSpLocks/>
          </p:cNvCxnSpPr>
          <p:nvPr/>
        </p:nvCxnSpPr>
        <p:spPr>
          <a:xfrm>
            <a:off x="3030106" y="5171544"/>
            <a:ext cx="24709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直线箭头连接符 13">
            <a:extLst>
              <a:ext uri="{FF2B5EF4-FFF2-40B4-BE49-F238E27FC236}">
                <a16:creationId xmlns:a16="http://schemas.microsoft.com/office/drawing/2014/main" id="{13053D0F-7F93-F347-9BEF-E1C7A13BAFDA}"/>
              </a:ext>
            </a:extLst>
          </p:cNvPr>
          <p:cNvCxnSpPr/>
          <p:nvPr/>
        </p:nvCxnSpPr>
        <p:spPr>
          <a:xfrm flipV="1">
            <a:off x="3181026" y="5255879"/>
            <a:ext cx="0" cy="100317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文本框 14">
            <a:extLst>
              <a:ext uri="{FF2B5EF4-FFF2-40B4-BE49-F238E27FC236}">
                <a16:creationId xmlns:a16="http://schemas.microsoft.com/office/drawing/2014/main" id="{B9C13708-F480-5342-890B-D91BBB34C299}"/>
              </a:ext>
            </a:extLst>
          </p:cNvPr>
          <p:cNvSpPr txBox="1"/>
          <p:nvPr/>
        </p:nvSpPr>
        <p:spPr>
          <a:xfrm>
            <a:off x="1855923" y="6242300"/>
            <a:ext cx="2727029" cy="369332"/>
          </a:xfrm>
          <a:prstGeom prst="rect">
            <a:avLst/>
          </a:prstGeom>
          <a:noFill/>
        </p:spPr>
        <p:txBody>
          <a:bodyPr wrap="none" rtlCol="0">
            <a:spAutoFit/>
          </a:bodyPr>
          <a:lstStyle/>
          <a:p>
            <a:r>
              <a:rPr kumimoji="1" lang="en-US" altLang="zh-CN" dirty="0"/>
              <a:t>Avg(previous 100 reward)</a:t>
            </a:r>
            <a:endParaRPr kumimoji="1" lang="zh-CN" altLang="en-US" dirty="0"/>
          </a:p>
        </p:txBody>
      </p:sp>
      <p:sp>
        <p:nvSpPr>
          <p:cNvPr id="16" name="灯片编号占位符 15">
            <a:extLst>
              <a:ext uri="{FF2B5EF4-FFF2-40B4-BE49-F238E27FC236}">
                <a16:creationId xmlns:a16="http://schemas.microsoft.com/office/drawing/2014/main" id="{6042C634-0376-2A47-8371-24FF0B20877B}"/>
              </a:ext>
            </a:extLst>
          </p:cNvPr>
          <p:cNvSpPr>
            <a:spLocks noGrp="1"/>
          </p:cNvSpPr>
          <p:nvPr>
            <p:ph type="sldNum" sz="quarter" idx="12"/>
          </p:nvPr>
        </p:nvSpPr>
        <p:spPr/>
        <p:txBody>
          <a:bodyPr/>
          <a:lstStyle/>
          <a:p>
            <a:fld id="{DA32BE5F-6225-4A45-9109-AA5AEDAB4086}" type="slidenum">
              <a:rPr kumimoji="1" lang="zh-CN" altLang="en-US" smtClean="0"/>
              <a:t>26</a:t>
            </a:fld>
            <a:endParaRPr kumimoji="1" lang="zh-CN" altLang="en-US"/>
          </a:p>
        </p:txBody>
      </p:sp>
    </p:spTree>
    <p:extLst>
      <p:ext uri="{BB962C8B-B14F-4D97-AF65-F5344CB8AC3E}">
        <p14:creationId xmlns:p14="http://schemas.microsoft.com/office/powerpoint/2010/main" val="149547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par>
                                <p:cTn id="33" presetID="9"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dissolve">
                                      <p:cBhvr>
                                        <p:cTn id="35" dur="500"/>
                                        <p:tgtEl>
                                          <p:spTgt spid="14"/>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dissolve">
                                      <p:cBhvr>
                                        <p:cTn id="46" dur="500"/>
                                        <p:tgtEl>
                                          <p:spTgt spid="5"/>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dissolve">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dissolve">
                                      <p:cBhvr>
                                        <p:cTn id="54" dur="500"/>
                                        <p:tgtEl>
                                          <p:spTgt spid="11"/>
                                        </p:tgtEl>
                                      </p:cBhvr>
                                    </p:animEffect>
                                  </p:childTnLst>
                                </p:cTn>
                              </p:par>
                              <p:par>
                                <p:cTn id="55" presetID="9"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dissolve">
                                      <p:cBhvr>
                                        <p:cTn id="57" dur="500"/>
                                        <p:tgtEl>
                                          <p:spTgt spid="8"/>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dissolve">
                                      <p:cBhvr>
                                        <p:cTn id="6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77B65D-8218-8241-84A4-9591ED96A2D2}"/>
              </a:ext>
            </a:extLst>
          </p:cNvPr>
          <p:cNvSpPr>
            <a:spLocks noGrp="1"/>
          </p:cNvSpPr>
          <p:nvPr>
            <p:ph type="title"/>
          </p:nvPr>
        </p:nvSpPr>
        <p:spPr/>
        <p:txBody>
          <a:bodyPr/>
          <a:lstStyle/>
          <a:p>
            <a:r>
              <a:rPr kumimoji="1" lang="en-US" altLang="zh-CN" dirty="0"/>
              <a:t>Outline</a:t>
            </a:r>
            <a:endParaRPr kumimoji="1" lang="zh-CN" altLang="en-US" dirty="0"/>
          </a:p>
        </p:txBody>
      </p:sp>
      <p:sp>
        <p:nvSpPr>
          <p:cNvPr id="3" name="内容占位符 2">
            <a:extLst>
              <a:ext uri="{FF2B5EF4-FFF2-40B4-BE49-F238E27FC236}">
                <a16:creationId xmlns:a16="http://schemas.microsoft.com/office/drawing/2014/main" id="{1E7A0FEF-B2E3-8845-B5FB-AAD17F82A171}"/>
              </a:ext>
            </a:extLst>
          </p:cNvPr>
          <p:cNvSpPr>
            <a:spLocks noGrp="1"/>
          </p:cNvSpPr>
          <p:nvPr>
            <p:ph idx="1"/>
          </p:nvPr>
        </p:nvSpPr>
        <p:spPr/>
        <p:txBody>
          <a:bodyPr/>
          <a:lstStyle/>
          <a:p>
            <a:r>
              <a:rPr kumimoji="1" lang="en-US" altLang="zh-CN" dirty="0"/>
              <a:t>Introduction</a:t>
            </a:r>
          </a:p>
          <a:p>
            <a:endParaRPr kumimoji="1" lang="en-US" altLang="zh-CN" dirty="0"/>
          </a:p>
          <a:p>
            <a:r>
              <a:rPr kumimoji="1" lang="en-US" altLang="zh-CN" dirty="0"/>
              <a:t>Problem Definition</a:t>
            </a:r>
          </a:p>
          <a:p>
            <a:endParaRPr kumimoji="1" lang="en-US" altLang="zh-CN" dirty="0"/>
          </a:p>
          <a:p>
            <a:r>
              <a:rPr kumimoji="1" lang="en-US" altLang="zh-CN" dirty="0"/>
              <a:t>Methodology</a:t>
            </a:r>
          </a:p>
          <a:p>
            <a:endParaRPr kumimoji="1" lang="en-US" altLang="zh-CN" dirty="0"/>
          </a:p>
          <a:p>
            <a:r>
              <a:rPr kumimoji="1" lang="en-US" altLang="zh-CN" b="1" dirty="0"/>
              <a:t>Experiments</a:t>
            </a:r>
          </a:p>
          <a:p>
            <a:endParaRPr kumimoji="1" lang="en-US" altLang="zh-CN" dirty="0"/>
          </a:p>
          <a:p>
            <a:r>
              <a:rPr kumimoji="1" lang="en-US" altLang="zh-CN" dirty="0"/>
              <a:t>Conclusion</a:t>
            </a:r>
            <a:endParaRPr kumimoji="1" lang="zh-CN" altLang="en-US" dirty="0"/>
          </a:p>
        </p:txBody>
      </p:sp>
      <p:sp>
        <p:nvSpPr>
          <p:cNvPr id="4" name="灯片编号占位符 3">
            <a:extLst>
              <a:ext uri="{FF2B5EF4-FFF2-40B4-BE49-F238E27FC236}">
                <a16:creationId xmlns:a16="http://schemas.microsoft.com/office/drawing/2014/main" id="{6DFD4B5A-45F1-1E43-9B61-2762063BD875}"/>
              </a:ext>
            </a:extLst>
          </p:cNvPr>
          <p:cNvSpPr>
            <a:spLocks noGrp="1"/>
          </p:cNvSpPr>
          <p:nvPr>
            <p:ph type="sldNum" sz="quarter" idx="12"/>
          </p:nvPr>
        </p:nvSpPr>
        <p:spPr/>
        <p:txBody>
          <a:bodyPr/>
          <a:lstStyle/>
          <a:p>
            <a:fld id="{DA32BE5F-6225-4A45-9109-AA5AEDAB4086}" type="slidenum">
              <a:rPr kumimoji="1" lang="zh-CN" altLang="en-US" smtClean="0"/>
              <a:t>27</a:t>
            </a:fld>
            <a:endParaRPr kumimoji="1" lang="zh-CN" altLang="en-US"/>
          </a:p>
        </p:txBody>
      </p:sp>
    </p:spTree>
    <p:extLst>
      <p:ext uri="{BB962C8B-B14F-4D97-AF65-F5344CB8AC3E}">
        <p14:creationId xmlns:p14="http://schemas.microsoft.com/office/powerpoint/2010/main" val="656702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26C608-94E1-5E44-B5B0-12D84DAE0B9F}"/>
              </a:ext>
            </a:extLst>
          </p:cNvPr>
          <p:cNvSpPr>
            <a:spLocks noGrp="1"/>
          </p:cNvSpPr>
          <p:nvPr>
            <p:ph type="title"/>
          </p:nvPr>
        </p:nvSpPr>
        <p:spPr/>
        <p:txBody>
          <a:bodyPr/>
          <a:lstStyle/>
          <a:p>
            <a:r>
              <a:rPr kumimoji="1" lang="en-US" altLang="zh-CN" dirty="0"/>
              <a:t>Experiments</a:t>
            </a:r>
            <a:endParaRPr kumimoji="1" lang="zh-CN" altLang="en-US" dirty="0"/>
          </a:p>
        </p:txBody>
      </p:sp>
      <p:pic>
        <p:nvPicPr>
          <p:cNvPr id="5" name="图片 4">
            <a:extLst>
              <a:ext uri="{FF2B5EF4-FFF2-40B4-BE49-F238E27FC236}">
                <a16:creationId xmlns:a16="http://schemas.microsoft.com/office/drawing/2014/main" id="{007873DB-DD3B-6A46-9A69-ACD33E682298}"/>
              </a:ext>
            </a:extLst>
          </p:cNvPr>
          <p:cNvPicPr>
            <a:picLocks noChangeAspect="1"/>
          </p:cNvPicPr>
          <p:nvPr/>
        </p:nvPicPr>
        <p:blipFill>
          <a:blip r:embed="rId2"/>
          <a:stretch>
            <a:fillRect/>
          </a:stretch>
        </p:blipFill>
        <p:spPr>
          <a:xfrm>
            <a:off x="0" y="2162080"/>
            <a:ext cx="12192000" cy="2533839"/>
          </a:xfrm>
          <a:prstGeom prst="rect">
            <a:avLst/>
          </a:prstGeom>
        </p:spPr>
      </p:pic>
      <p:sp>
        <p:nvSpPr>
          <p:cNvPr id="7" name="矩形 6">
            <a:extLst>
              <a:ext uri="{FF2B5EF4-FFF2-40B4-BE49-F238E27FC236}">
                <a16:creationId xmlns:a16="http://schemas.microsoft.com/office/drawing/2014/main" id="{15E9B764-9B52-9142-8328-11A4D3236C2A}"/>
              </a:ext>
            </a:extLst>
          </p:cNvPr>
          <p:cNvSpPr/>
          <p:nvPr/>
        </p:nvSpPr>
        <p:spPr>
          <a:xfrm>
            <a:off x="3027285" y="2162080"/>
            <a:ext cx="1233997" cy="25338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4FF6AF9-E92A-2744-8342-85D99EEC4D76}"/>
              </a:ext>
            </a:extLst>
          </p:cNvPr>
          <p:cNvSpPr txBox="1"/>
          <p:nvPr/>
        </p:nvSpPr>
        <p:spPr>
          <a:xfrm>
            <a:off x="1354014" y="5443605"/>
            <a:ext cx="8142705" cy="954107"/>
          </a:xfrm>
          <a:prstGeom prst="rect">
            <a:avLst/>
          </a:prstGeom>
          <a:noFill/>
        </p:spPr>
        <p:txBody>
          <a:bodyPr wrap="square" rtlCol="0">
            <a:spAutoFit/>
          </a:bodyPr>
          <a:lstStyle/>
          <a:p>
            <a:pPr marL="457200" indent="-457200">
              <a:buFont typeface="Arial" panose="020B0604020202020204" pitchFamily="34" charset="0"/>
              <a:buChar char="•"/>
            </a:pPr>
            <a:r>
              <a:rPr kumimoji="1" lang="en" altLang="zh-CN" sz="2800" dirty="0"/>
              <a:t>MIME: An empathic dialogue generation model</a:t>
            </a:r>
          </a:p>
          <a:p>
            <a:pPr marL="457200" indent="-457200">
              <a:buFont typeface="Arial" panose="020B0604020202020204" pitchFamily="34" charset="0"/>
              <a:buChar char="•"/>
            </a:pPr>
            <a:endParaRPr kumimoji="1" lang="en" altLang="zh-CN" sz="2800" dirty="0"/>
          </a:p>
        </p:txBody>
      </p:sp>
      <p:sp>
        <p:nvSpPr>
          <p:cNvPr id="22" name="左大括号 21">
            <a:extLst>
              <a:ext uri="{FF2B5EF4-FFF2-40B4-BE49-F238E27FC236}">
                <a16:creationId xmlns:a16="http://schemas.microsoft.com/office/drawing/2014/main" id="{77C29B10-42CC-7D48-AD23-0186C1BDB267}"/>
              </a:ext>
            </a:extLst>
          </p:cNvPr>
          <p:cNvSpPr/>
          <p:nvPr/>
        </p:nvSpPr>
        <p:spPr>
          <a:xfrm>
            <a:off x="1294203" y="3006337"/>
            <a:ext cx="100421" cy="422663"/>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zh-CN" altLang="en-US"/>
          </a:p>
        </p:txBody>
      </p:sp>
      <p:cxnSp>
        <p:nvCxnSpPr>
          <p:cNvPr id="27" name="直线箭头连接符 26">
            <a:extLst>
              <a:ext uri="{FF2B5EF4-FFF2-40B4-BE49-F238E27FC236}">
                <a16:creationId xmlns:a16="http://schemas.microsoft.com/office/drawing/2014/main" id="{2B55CDD3-93FA-754B-852A-883F567A9F4F}"/>
              </a:ext>
            </a:extLst>
          </p:cNvPr>
          <p:cNvCxnSpPr>
            <a:cxnSpLocks/>
          </p:cNvCxnSpPr>
          <p:nvPr/>
        </p:nvCxnSpPr>
        <p:spPr>
          <a:xfrm flipH="1">
            <a:off x="1078860" y="3217668"/>
            <a:ext cx="215343" cy="28805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8" name="文本框 27">
            <a:extLst>
              <a:ext uri="{FF2B5EF4-FFF2-40B4-BE49-F238E27FC236}">
                <a16:creationId xmlns:a16="http://schemas.microsoft.com/office/drawing/2014/main" id="{FD3E2118-469A-9445-AC6F-9EEEB97CDB8B}"/>
              </a:ext>
            </a:extLst>
          </p:cNvPr>
          <p:cNvSpPr txBox="1"/>
          <p:nvPr/>
        </p:nvSpPr>
        <p:spPr>
          <a:xfrm>
            <a:off x="159996" y="5969655"/>
            <a:ext cx="6968574" cy="523220"/>
          </a:xfrm>
          <a:prstGeom prst="rect">
            <a:avLst/>
          </a:prstGeom>
          <a:noFill/>
        </p:spPr>
        <p:txBody>
          <a:bodyPr wrap="none" rtlCol="0">
            <a:spAutoFit/>
          </a:bodyPr>
          <a:lstStyle/>
          <a:p>
            <a:r>
              <a:rPr kumimoji="1" lang="en" altLang="zh-CN" sz="2800" dirty="0"/>
              <a:t>completely disregard the original response</a:t>
            </a:r>
          </a:p>
        </p:txBody>
      </p:sp>
      <p:sp>
        <p:nvSpPr>
          <p:cNvPr id="31" name="灯片编号占位符 30">
            <a:extLst>
              <a:ext uri="{FF2B5EF4-FFF2-40B4-BE49-F238E27FC236}">
                <a16:creationId xmlns:a16="http://schemas.microsoft.com/office/drawing/2014/main" id="{D1543797-12D5-1D49-BFB5-6712694C06AD}"/>
              </a:ext>
            </a:extLst>
          </p:cNvPr>
          <p:cNvSpPr>
            <a:spLocks noGrp="1"/>
          </p:cNvSpPr>
          <p:nvPr>
            <p:ph type="sldNum" sz="quarter" idx="12"/>
          </p:nvPr>
        </p:nvSpPr>
        <p:spPr/>
        <p:txBody>
          <a:bodyPr/>
          <a:lstStyle/>
          <a:p>
            <a:fld id="{DA32BE5F-6225-4A45-9109-AA5AEDAB4086}" type="slidenum">
              <a:rPr kumimoji="1" lang="zh-CN" altLang="en-US" smtClean="0"/>
              <a:t>28</a:t>
            </a:fld>
            <a:endParaRPr kumimoji="1" lang="zh-CN" altLang="en-US"/>
          </a:p>
        </p:txBody>
      </p:sp>
    </p:spTree>
    <p:extLst>
      <p:ext uri="{BB962C8B-B14F-4D97-AF65-F5344CB8AC3E}">
        <p14:creationId xmlns:p14="http://schemas.microsoft.com/office/powerpoint/2010/main" val="291341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dissolv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7B5725-2997-FA44-B6EF-E285150C3121}"/>
              </a:ext>
            </a:extLst>
          </p:cNvPr>
          <p:cNvSpPr>
            <a:spLocks noGrp="1"/>
          </p:cNvSpPr>
          <p:nvPr>
            <p:ph type="title"/>
          </p:nvPr>
        </p:nvSpPr>
        <p:spPr/>
        <p:txBody>
          <a:bodyPr/>
          <a:lstStyle/>
          <a:p>
            <a:r>
              <a:rPr kumimoji="1" lang="en-US" altLang="zh-CN" dirty="0"/>
              <a:t>Analysis</a:t>
            </a:r>
            <a:endParaRPr kumimoji="1" lang="zh-CN" altLang="en-US" dirty="0"/>
          </a:p>
        </p:txBody>
      </p:sp>
      <p:pic>
        <p:nvPicPr>
          <p:cNvPr id="5" name="图片 4">
            <a:extLst>
              <a:ext uri="{FF2B5EF4-FFF2-40B4-BE49-F238E27FC236}">
                <a16:creationId xmlns:a16="http://schemas.microsoft.com/office/drawing/2014/main" id="{16CE06F7-EEDD-C849-B2C6-9AFAF7B81372}"/>
              </a:ext>
            </a:extLst>
          </p:cNvPr>
          <p:cNvPicPr>
            <a:picLocks noChangeAspect="1"/>
          </p:cNvPicPr>
          <p:nvPr/>
        </p:nvPicPr>
        <p:blipFill rotWithShape="1">
          <a:blip r:embed="rId3"/>
          <a:srcRect b="41133"/>
          <a:stretch/>
        </p:blipFill>
        <p:spPr>
          <a:xfrm>
            <a:off x="683580" y="1895412"/>
            <a:ext cx="10575320" cy="3866196"/>
          </a:xfrm>
          <a:prstGeom prst="rect">
            <a:avLst/>
          </a:prstGeom>
        </p:spPr>
      </p:pic>
      <p:sp>
        <p:nvSpPr>
          <p:cNvPr id="6" name="灯片编号占位符 5">
            <a:extLst>
              <a:ext uri="{FF2B5EF4-FFF2-40B4-BE49-F238E27FC236}">
                <a16:creationId xmlns:a16="http://schemas.microsoft.com/office/drawing/2014/main" id="{035A17D6-C45D-2245-A728-D0C4441ECC9A}"/>
              </a:ext>
            </a:extLst>
          </p:cNvPr>
          <p:cNvSpPr>
            <a:spLocks noGrp="1"/>
          </p:cNvSpPr>
          <p:nvPr>
            <p:ph type="sldNum" sz="quarter" idx="12"/>
          </p:nvPr>
        </p:nvSpPr>
        <p:spPr/>
        <p:txBody>
          <a:bodyPr/>
          <a:lstStyle/>
          <a:p>
            <a:fld id="{DA32BE5F-6225-4A45-9109-AA5AEDAB4086}" type="slidenum">
              <a:rPr kumimoji="1" lang="zh-CN" altLang="en-US" smtClean="0"/>
              <a:t>29</a:t>
            </a:fld>
            <a:endParaRPr kumimoji="1" lang="zh-CN" altLang="en-US"/>
          </a:p>
        </p:txBody>
      </p:sp>
    </p:spTree>
    <p:extLst>
      <p:ext uri="{BB962C8B-B14F-4D97-AF65-F5344CB8AC3E}">
        <p14:creationId xmlns:p14="http://schemas.microsoft.com/office/powerpoint/2010/main" val="3319483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77B65D-8218-8241-84A4-9591ED96A2D2}"/>
              </a:ext>
            </a:extLst>
          </p:cNvPr>
          <p:cNvSpPr>
            <a:spLocks noGrp="1"/>
          </p:cNvSpPr>
          <p:nvPr>
            <p:ph type="title"/>
          </p:nvPr>
        </p:nvSpPr>
        <p:spPr/>
        <p:txBody>
          <a:bodyPr/>
          <a:lstStyle/>
          <a:p>
            <a:r>
              <a:rPr kumimoji="1" lang="en-US" altLang="zh-CN" dirty="0"/>
              <a:t>Outline</a:t>
            </a:r>
            <a:endParaRPr kumimoji="1" lang="zh-CN" altLang="en-US" dirty="0"/>
          </a:p>
        </p:txBody>
      </p:sp>
      <p:sp>
        <p:nvSpPr>
          <p:cNvPr id="3" name="内容占位符 2">
            <a:extLst>
              <a:ext uri="{FF2B5EF4-FFF2-40B4-BE49-F238E27FC236}">
                <a16:creationId xmlns:a16="http://schemas.microsoft.com/office/drawing/2014/main" id="{1E7A0FEF-B2E3-8845-B5FB-AAD17F82A171}"/>
              </a:ext>
            </a:extLst>
          </p:cNvPr>
          <p:cNvSpPr>
            <a:spLocks noGrp="1"/>
          </p:cNvSpPr>
          <p:nvPr>
            <p:ph idx="1"/>
          </p:nvPr>
        </p:nvSpPr>
        <p:spPr/>
        <p:txBody>
          <a:bodyPr/>
          <a:lstStyle/>
          <a:p>
            <a:r>
              <a:rPr kumimoji="1" lang="en-US" altLang="zh-CN" dirty="0"/>
              <a:t>Introduction</a:t>
            </a:r>
          </a:p>
          <a:p>
            <a:endParaRPr kumimoji="1" lang="en-US" altLang="zh-CN" dirty="0"/>
          </a:p>
          <a:p>
            <a:r>
              <a:rPr kumimoji="1" lang="en-US" altLang="zh-CN" dirty="0"/>
              <a:t>Problem Definition</a:t>
            </a:r>
          </a:p>
          <a:p>
            <a:endParaRPr kumimoji="1" lang="en-US" altLang="zh-CN" dirty="0"/>
          </a:p>
          <a:p>
            <a:r>
              <a:rPr kumimoji="1" lang="en-US" altLang="zh-CN" dirty="0"/>
              <a:t>Methodology</a:t>
            </a:r>
          </a:p>
          <a:p>
            <a:endParaRPr kumimoji="1" lang="en-US" altLang="zh-CN" dirty="0"/>
          </a:p>
          <a:p>
            <a:r>
              <a:rPr kumimoji="1" lang="en-US" altLang="zh-CN" dirty="0"/>
              <a:t>Experiments</a:t>
            </a:r>
          </a:p>
          <a:p>
            <a:endParaRPr kumimoji="1" lang="en-US" altLang="zh-CN" dirty="0"/>
          </a:p>
          <a:p>
            <a:r>
              <a:rPr kumimoji="1" lang="en-US" altLang="zh-CN" dirty="0"/>
              <a:t>Conclusion</a:t>
            </a:r>
            <a:endParaRPr kumimoji="1" lang="zh-CN" altLang="en-US" dirty="0"/>
          </a:p>
        </p:txBody>
      </p:sp>
      <p:sp>
        <p:nvSpPr>
          <p:cNvPr id="4" name="灯片编号占位符 3">
            <a:extLst>
              <a:ext uri="{FF2B5EF4-FFF2-40B4-BE49-F238E27FC236}">
                <a16:creationId xmlns:a16="http://schemas.microsoft.com/office/drawing/2014/main" id="{56D9C6AA-4C43-AD42-928E-4DB8343A20ED}"/>
              </a:ext>
            </a:extLst>
          </p:cNvPr>
          <p:cNvSpPr>
            <a:spLocks noGrp="1"/>
          </p:cNvSpPr>
          <p:nvPr>
            <p:ph type="sldNum" sz="quarter" idx="12"/>
          </p:nvPr>
        </p:nvSpPr>
        <p:spPr/>
        <p:txBody>
          <a:bodyPr/>
          <a:lstStyle/>
          <a:p>
            <a:fld id="{DA32BE5F-6225-4A45-9109-AA5AEDAB4086}" type="slidenum">
              <a:rPr kumimoji="1" lang="zh-CN" altLang="en-US" smtClean="0"/>
              <a:t>3</a:t>
            </a:fld>
            <a:endParaRPr kumimoji="1" lang="zh-CN" altLang="en-US"/>
          </a:p>
        </p:txBody>
      </p:sp>
    </p:spTree>
    <p:extLst>
      <p:ext uri="{BB962C8B-B14F-4D97-AF65-F5344CB8AC3E}">
        <p14:creationId xmlns:p14="http://schemas.microsoft.com/office/powerpoint/2010/main" val="1617913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A70CB-AAE9-794C-8322-3D0DC1E57274}"/>
              </a:ext>
            </a:extLst>
          </p:cNvPr>
          <p:cNvSpPr>
            <a:spLocks noGrp="1"/>
          </p:cNvSpPr>
          <p:nvPr>
            <p:ph type="title"/>
          </p:nvPr>
        </p:nvSpPr>
        <p:spPr/>
        <p:txBody>
          <a:bodyPr/>
          <a:lstStyle/>
          <a:p>
            <a:r>
              <a:rPr kumimoji="1" lang="en-US" altLang="zh-CN" dirty="0"/>
              <a:t>Ablation</a:t>
            </a:r>
            <a:endParaRPr kumimoji="1" lang="zh-CN" altLang="en-US" dirty="0"/>
          </a:p>
        </p:txBody>
      </p:sp>
      <p:pic>
        <p:nvPicPr>
          <p:cNvPr id="5" name="图片 4">
            <a:extLst>
              <a:ext uri="{FF2B5EF4-FFF2-40B4-BE49-F238E27FC236}">
                <a16:creationId xmlns:a16="http://schemas.microsoft.com/office/drawing/2014/main" id="{C7D1A229-AAA8-D544-91DC-A5536C8EF206}"/>
              </a:ext>
            </a:extLst>
          </p:cNvPr>
          <p:cNvPicPr>
            <a:picLocks noChangeAspect="1"/>
          </p:cNvPicPr>
          <p:nvPr/>
        </p:nvPicPr>
        <p:blipFill>
          <a:blip r:embed="rId3"/>
          <a:stretch>
            <a:fillRect/>
          </a:stretch>
        </p:blipFill>
        <p:spPr>
          <a:xfrm>
            <a:off x="0" y="2089909"/>
            <a:ext cx="12192000" cy="2110011"/>
          </a:xfrm>
          <a:prstGeom prst="rect">
            <a:avLst/>
          </a:prstGeom>
        </p:spPr>
      </p:pic>
      <p:sp>
        <p:nvSpPr>
          <p:cNvPr id="6" name="矩形 5">
            <a:extLst>
              <a:ext uri="{FF2B5EF4-FFF2-40B4-BE49-F238E27FC236}">
                <a16:creationId xmlns:a16="http://schemas.microsoft.com/office/drawing/2014/main" id="{20C09228-1654-4447-84F9-A3635C7B00C4}"/>
              </a:ext>
            </a:extLst>
          </p:cNvPr>
          <p:cNvSpPr/>
          <p:nvPr/>
        </p:nvSpPr>
        <p:spPr>
          <a:xfrm>
            <a:off x="2130640" y="2089909"/>
            <a:ext cx="1296141" cy="21100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 name="直线箭头连接符 6">
            <a:extLst>
              <a:ext uri="{FF2B5EF4-FFF2-40B4-BE49-F238E27FC236}">
                <a16:creationId xmlns:a16="http://schemas.microsoft.com/office/drawing/2014/main" id="{13857C06-188A-944E-8F3E-54AFD6329DBD}"/>
              </a:ext>
            </a:extLst>
          </p:cNvPr>
          <p:cNvCxnSpPr>
            <a:cxnSpLocks/>
          </p:cNvCxnSpPr>
          <p:nvPr/>
        </p:nvCxnSpPr>
        <p:spPr>
          <a:xfrm>
            <a:off x="1057017" y="4058310"/>
            <a:ext cx="0" cy="20264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文本框 7">
            <a:extLst>
              <a:ext uri="{FF2B5EF4-FFF2-40B4-BE49-F238E27FC236}">
                <a16:creationId xmlns:a16="http://schemas.microsoft.com/office/drawing/2014/main" id="{B31A3F2E-07F1-6949-8649-15BC17F6195E}"/>
              </a:ext>
            </a:extLst>
          </p:cNvPr>
          <p:cNvSpPr txBox="1"/>
          <p:nvPr/>
        </p:nvSpPr>
        <p:spPr>
          <a:xfrm>
            <a:off x="212623" y="6026712"/>
            <a:ext cx="2464792" cy="523220"/>
          </a:xfrm>
          <a:prstGeom prst="rect">
            <a:avLst/>
          </a:prstGeom>
          <a:noFill/>
        </p:spPr>
        <p:txBody>
          <a:bodyPr wrap="square" rtlCol="0">
            <a:spAutoFit/>
          </a:bodyPr>
          <a:lstStyle/>
          <a:p>
            <a:r>
              <a:rPr kumimoji="1" lang="en" altLang="zh-CN" sz="2800" dirty="0"/>
              <a:t>No RL training</a:t>
            </a:r>
          </a:p>
        </p:txBody>
      </p:sp>
      <p:cxnSp>
        <p:nvCxnSpPr>
          <p:cNvPr id="10" name="直线连接符 9">
            <a:extLst>
              <a:ext uri="{FF2B5EF4-FFF2-40B4-BE49-F238E27FC236}">
                <a16:creationId xmlns:a16="http://schemas.microsoft.com/office/drawing/2014/main" id="{E989C4E6-7B0D-384A-B9F3-46CE9659E770}"/>
              </a:ext>
            </a:extLst>
          </p:cNvPr>
          <p:cNvCxnSpPr>
            <a:cxnSpLocks/>
          </p:cNvCxnSpPr>
          <p:nvPr/>
        </p:nvCxnSpPr>
        <p:spPr>
          <a:xfrm>
            <a:off x="331284" y="4058310"/>
            <a:ext cx="1490938" cy="0"/>
          </a:xfrm>
          <a:prstGeom prst="line">
            <a:avLst/>
          </a:prstGeom>
        </p:spPr>
        <p:style>
          <a:lnRef idx="3">
            <a:schemeClr val="accent2"/>
          </a:lnRef>
          <a:fillRef idx="0">
            <a:schemeClr val="accent2"/>
          </a:fillRef>
          <a:effectRef idx="2">
            <a:schemeClr val="accent2"/>
          </a:effectRef>
          <a:fontRef idx="minor">
            <a:schemeClr val="tx1"/>
          </a:fontRef>
        </p:style>
      </p:cxnSp>
      <p:sp>
        <p:nvSpPr>
          <p:cNvPr id="15" name="灯片编号占位符 14">
            <a:extLst>
              <a:ext uri="{FF2B5EF4-FFF2-40B4-BE49-F238E27FC236}">
                <a16:creationId xmlns:a16="http://schemas.microsoft.com/office/drawing/2014/main" id="{5B03FE60-D2CF-6243-A965-61B9B5BC7464}"/>
              </a:ext>
            </a:extLst>
          </p:cNvPr>
          <p:cNvSpPr>
            <a:spLocks noGrp="1"/>
          </p:cNvSpPr>
          <p:nvPr>
            <p:ph type="sldNum" sz="quarter" idx="12"/>
          </p:nvPr>
        </p:nvSpPr>
        <p:spPr/>
        <p:txBody>
          <a:bodyPr/>
          <a:lstStyle/>
          <a:p>
            <a:fld id="{DA32BE5F-6225-4A45-9109-AA5AEDAB4086}" type="slidenum">
              <a:rPr kumimoji="1" lang="zh-CN" altLang="en-US" smtClean="0"/>
              <a:t>30</a:t>
            </a:fld>
            <a:endParaRPr kumimoji="1" lang="zh-CN" altLang="en-US"/>
          </a:p>
        </p:txBody>
      </p:sp>
      <mc:AlternateContent xmlns:mc="http://schemas.openxmlformats.org/markup-compatibility/2006">
        <mc:Choice xmlns:a14="http://schemas.microsoft.com/office/drawing/2010/main" Requires="a14">
          <p:sp>
            <p:nvSpPr>
              <p:cNvPr id="16" name="矩形 15">
                <a:extLst>
                  <a:ext uri="{FF2B5EF4-FFF2-40B4-BE49-F238E27FC236}">
                    <a16:creationId xmlns:a16="http://schemas.microsoft.com/office/drawing/2014/main" id="{20351E7F-4DA6-8246-A1CB-5DA2E783DFE4}"/>
                  </a:ext>
                </a:extLst>
              </p:cNvPr>
              <p:cNvSpPr/>
              <p:nvPr/>
            </p:nvSpPr>
            <p:spPr>
              <a:xfrm>
                <a:off x="3348414" y="4978689"/>
                <a:ext cx="6096000" cy="958980"/>
              </a:xfrm>
              <a:prstGeom prst="rect">
                <a:avLst/>
              </a:prstGeom>
            </p:spPr>
            <p:txBody>
              <a:bodyPr>
                <a:spAutoFit/>
              </a:bodyPr>
              <a:lstStyle/>
              <a:p>
                <a:r>
                  <a:rPr kumimoji="1" lang="en" altLang="zh-CN" dirty="0"/>
                  <a:t>Mutual information for </a:t>
                </a:r>
                <a:r>
                  <a:rPr kumimoji="1" lang="en" altLang="zh-CN" b="1" dirty="0">
                    <a:solidFill>
                      <a:srgbClr val="0070C0"/>
                    </a:solidFill>
                  </a:rPr>
                  <a:t>specificity</a:t>
                </a:r>
                <a:r>
                  <a:rPr kumimoji="1" lang="en" altLang="zh-CN" dirty="0"/>
                  <a:t> and </a:t>
                </a:r>
                <a:r>
                  <a:rPr kumimoji="1" lang="en" altLang="zh-CN" b="1" dirty="0">
                    <a:solidFill>
                      <a:schemeClr val="accent6"/>
                    </a:solidFill>
                  </a:rPr>
                  <a:t>diversity</a:t>
                </a:r>
              </a:p>
              <a:p>
                <a:endParaRPr kumimoji="1" lang="en" altLang="zh-CN" b="1" dirty="0">
                  <a:solidFill>
                    <a:schemeClr val="accent6"/>
                  </a:solidFill>
                </a:endParaRPr>
              </a:p>
              <a:p>
                <a:pPr algn="ctr"/>
                <a14:m>
                  <m:oMath xmlns:m="http://schemas.openxmlformats.org/officeDocument/2006/math">
                    <m:r>
                      <a:rPr kumimoji="1" lang="en" altLang="zh-CN"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𝑚</m:t>
                        </m:r>
                      </m:sub>
                    </m:sSub>
                    <m:r>
                      <a:rPr kumimoji="1" lang="en" altLang="zh-CN"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𝜆</m:t>
                        </m:r>
                      </m:e>
                      <m:sub>
                        <m:r>
                          <a:rPr kumimoji="1" lang="en" altLang="zh-CN" i="1" smtClean="0">
                            <a:latin typeface="Cambria Math" panose="02040503050406030204" pitchFamily="18" charset="0"/>
                          </a:rPr>
                          <m:t>𝑀𝐼</m:t>
                        </m:r>
                      </m:sub>
                    </m:sSub>
                    <m:r>
                      <a:rPr kumimoji="1" lang="en" altLang="zh-CN" i="1" smtClean="0">
                        <a:latin typeface="Cambria Math" panose="02040503050406030204" pitchFamily="18" charset="0"/>
                      </a:rPr>
                      <m:t>∗ </m:t>
                    </m:r>
                    <m:r>
                      <a:rPr kumimoji="1" lang="en" altLang="zh-CN" i="1" smtClean="0">
                        <a:latin typeface="Cambria Math" panose="02040503050406030204" pitchFamily="18" charset="0"/>
                      </a:rPr>
                      <m:t>𝑙𝑜𝑔</m:t>
                    </m:r>
                    <m:acc>
                      <m:accPr>
                        <m:chr m:val="⃗"/>
                        <m:ctrlPr>
                          <a:rPr kumimoji="1" lang="en" altLang="zh-CN" i="1" smtClean="0">
                            <a:latin typeface="Cambria Math" panose="02040503050406030204" pitchFamily="18" charset="0"/>
                          </a:rPr>
                        </m:ctrlPr>
                      </m:accPr>
                      <m:e>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𝑝</m:t>
                        </m:r>
                        <m:r>
                          <a:rPr kumimoji="1" lang="en-US" altLang="zh-CN" b="0" i="1" smtClean="0">
                            <a:latin typeface="Cambria Math" panose="02040503050406030204" pitchFamily="18" charset="0"/>
                          </a:rPr>
                          <m:t> </m:t>
                        </m:r>
                      </m:e>
                    </m:acc>
                    <m:d>
                      <m:dPr>
                        <m:ctrlPr>
                          <a:rPr kumimoji="1" lang="en-US" altLang="zh-CN" b="0" i="1" smtClean="0">
                            <a:latin typeface="Cambria Math" panose="02040503050406030204" pitchFamily="18" charset="0"/>
                          </a:rPr>
                        </m:ctrlPr>
                      </m:dPr>
                      <m:e>
                        <m:acc>
                          <m:accPr>
                            <m:chr m:val="̂"/>
                            <m:ctrlPr>
                              <a:rPr kumimoji="1" lang="en-US" altLang="zh-CN" b="0" i="1" smtClean="0">
                                <a:latin typeface="Cambria Math" panose="02040503050406030204" pitchFamily="18" charset="0"/>
                              </a:rPr>
                            </m:ctrlPr>
                          </m:acc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𝑅</m:t>
                                </m:r>
                              </m:e>
                              <m:sub>
                                <m:r>
                                  <a:rPr kumimoji="1" lang="en-US" altLang="zh-CN" b="0" i="1" smtClean="0">
                                    <a:latin typeface="Cambria Math" panose="02040503050406030204" pitchFamily="18" charset="0"/>
                                  </a:rPr>
                                  <m:t>𝑖</m:t>
                                </m:r>
                              </m:sub>
                            </m:sSub>
                          </m:e>
                        </m:acc>
                      </m:e>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𝑆</m:t>
                            </m:r>
                          </m:e>
                          <m:sub>
                            <m:r>
                              <a:rPr kumimoji="1" lang="en-US" altLang="zh-CN" b="0" i="1" smtClean="0">
                                <a:latin typeface="Cambria Math" panose="02040503050406030204" pitchFamily="18" charset="0"/>
                              </a:rPr>
                              <m:t>𝑖</m:t>
                            </m:r>
                          </m:sub>
                        </m:sSub>
                      </m:e>
                    </m:d>
                    <m:r>
                      <a:rPr kumimoji="1" lang="en-US" altLang="zh-CN" b="0" i="1" smtClean="0">
                        <a:latin typeface="Cambria Math" panose="02040503050406030204" pitchFamily="18" charset="0"/>
                      </a:rPr>
                      <m:t>+</m:t>
                    </m:r>
                  </m:oMath>
                </a14:m>
                <a:r>
                  <a:rPr kumimoji="1" lang="en-US" altLang="zh-CN" b="0" dirty="0"/>
                  <a:t>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𝜆</m:t>
                        </m:r>
                      </m:e>
                      <m:sub>
                        <m:r>
                          <a:rPr kumimoji="1" lang="en" altLang="zh-CN" i="1" smtClean="0">
                            <a:latin typeface="Cambria Math" panose="02040503050406030204" pitchFamily="18" charset="0"/>
                          </a:rPr>
                          <m:t>𝑀𝐼</m:t>
                        </m:r>
                      </m:sub>
                    </m:sSub>
                    <m:r>
                      <a:rPr kumimoji="1" lang="en-US" altLang="zh-CN" b="0" i="1" smtClean="0">
                        <a:latin typeface="Cambria Math" panose="02040503050406030204" pitchFamily="18" charset="0"/>
                      </a:rPr>
                      <m:t>)</m:t>
                    </m:r>
                    <m:r>
                      <a:rPr kumimoji="1" lang="en" altLang="zh-CN" i="1" smtClean="0">
                        <a:latin typeface="Cambria Math" panose="02040503050406030204" pitchFamily="18" charset="0"/>
                      </a:rPr>
                      <m:t>∗</m:t>
                    </m:r>
                    <m:r>
                      <a:rPr kumimoji="1" lang="en" altLang="zh-CN" i="1" smtClean="0">
                        <a:latin typeface="Cambria Math" panose="02040503050406030204" pitchFamily="18" charset="0"/>
                      </a:rPr>
                      <m:t>𝑙𝑜𝑔</m:t>
                    </m:r>
                    <m:acc>
                      <m:accPr>
                        <m:chr m:val="⃖"/>
                        <m:ctrlPr>
                          <a:rPr kumimoji="1" lang="en" altLang="zh-CN" b="0" i="1" smtClean="0">
                            <a:latin typeface="Cambria Math" panose="02040503050406030204" pitchFamily="18" charset="0"/>
                          </a:rPr>
                        </m:ctrlPr>
                      </m:accPr>
                      <m:e>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𝑝</m:t>
                        </m:r>
                        <m:r>
                          <a:rPr kumimoji="1" lang="en-US" altLang="zh-CN" b="0" i="1" smtClean="0">
                            <a:latin typeface="Cambria Math" panose="02040503050406030204" pitchFamily="18" charset="0"/>
                          </a:rPr>
                          <m:t> </m:t>
                        </m:r>
                      </m:e>
                    </m:acc>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𝑆</m:t>
                            </m:r>
                          </m:e>
                          <m:sub>
                            <m:r>
                              <a:rPr kumimoji="1" lang="en-US" altLang="zh-CN" b="0" i="1" smtClean="0">
                                <a:latin typeface="Cambria Math" panose="02040503050406030204" pitchFamily="18" charset="0"/>
                              </a:rPr>
                              <m:t>𝑖</m:t>
                            </m:r>
                          </m:sub>
                        </m:sSub>
                      </m:e>
                      <m:e>
                        <m:acc>
                          <m:accPr>
                            <m:chr m:val="̂"/>
                            <m:ctrlPr>
                              <a:rPr kumimoji="1" lang="en-US" altLang="zh-CN" b="0" i="1" smtClean="0">
                                <a:latin typeface="Cambria Math" panose="02040503050406030204" pitchFamily="18" charset="0"/>
                              </a:rPr>
                            </m:ctrlPr>
                          </m:acc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𝑅</m:t>
                                </m:r>
                              </m:e>
                              <m:sub>
                                <m:r>
                                  <a:rPr kumimoji="1" lang="en-US" altLang="zh-CN" b="0" i="1" smtClean="0">
                                    <a:latin typeface="Cambria Math" panose="02040503050406030204" pitchFamily="18" charset="0"/>
                                  </a:rPr>
                                  <m:t>𝑖</m:t>
                                </m:r>
                              </m:sub>
                            </m:sSub>
                          </m:e>
                        </m:acc>
                      </m:e>
                    </m:d>
                  </m:oMath>
                </a14:m>
                <a:endParaRPr lang="zh-CN" altLang="en-US" dirty="0"/>
              </a:p>
            </p:txBody>
          </p:sp>
        </mc:Choice>
        <mc:Fallback>
          <p:sp>
            <p:nvSpPr>
              <p:cNvPr id="16" name="矩形 15">
                <a:extLst>
                  <a:ext uri="{FF2B5EF4-FFF2-40B4-BE49-F238E27FC236}">
                    <a16:creationId xmlns:a16="http://schemas.microsoft.com/office/drawing/2014/main" id="{20351E7F-4DA6-8246-A1CB-5DA2E783DFE4}"/>
                  </a:ext>
                </a:extLst>
              </p:cNvPr>
              <p:cNvSpPr>
                <a:spLocks noRot="1" noChangeAspect="1" noMove="1" noResize="1" noEditPoints="1" noAdjustHandles="1" noChangeArrowheads="1" noChangeShapeType="1" noTextEdit="1"/>
              </p:cNvSpPr>
              <p:nvPr/>
            </p:nvSpPr>
            <p:spPr>
              <a:xfrm>
                <a:off x="3348414" y="4978689"/>
                <a:ext cx="6096000" cy="958980"/>
              </a:xfrm>
              <a:prstGeom prst="rect">
                <a:avLst/>
              </a:prstGeom>
              <a:blipFill>
                <a:blip r:embed="rId4"/>
                <a:stretch>
                  <a:fillRect l="-832" t="-3947" b="-6579"/>
                </a:stretch>
              </a:blipFill>
            </p:spPr>
            <p:txBody>
              <a:bodyPr/>
              <a:lstStyle/>
              <a:p>
                <a:r>
                  <a:rPr lang="zh-CN" altLang="en-US">
                    <a:noFill/>
                  </a:rPr>
                  <a:t> </a:t>
                </a:r>
              </a:p>
            </p:txBody>
          </p:sp>
        </mc:Fallback>
      </mc:AlternateContent>
      <p:cxnSp>
        <p:nvCxnSpPr>
          <p:cNvPr id="17" name="直线箭头连接符 16">
            <a:extLst>
              <a:ext uri="{FF2B5EF4-FFF2-40B4-BE49-F238E27FC236}">
                <a16:creationId xmlns:a16="http://schemas.microsoft.com/office/drawing/2014/main" id="{C50A91CB-CC38-5640-BC1F-739F7349158A}"/>
              </a:ext>
            </a:extLst>
          </p:cNvPr>
          <p:cNvCxnSpPr>
            <a:cxnSpLocks/>
          </p:cNvCxnSpPr>
          <p:nvPr/>
        </p:nvCxnSpPr>
        <p:spPr>
          <a:xfrm>
            <a:off x="1802486" y="3767557"/>
            <a:ext cx="1545928" cy="115547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直线连接符 17">
            <a:extLst>
              <a:ext uri="{FF2B5EF4-FFF2-40B4-BE49-F238E27FC236}">
                <a16:creationId xmlns:a16="http://schemas.microsoft.com/office/drawing/2014/main" id="{01142891-5597-604A-8C74-BE8AD4810E68}"/>
              </a:ext>
            </a:extLst>
          </p:cNvPr>
          <p:cNvCxnSpPr>
            <a:cxnSpLocks/>
          </p:cNvCxnSpPr>
          <p:nvPr/>
        </p:nvCxnSpPr>
        <p:spPr>
          <a:xfrm>
            <a:off x="311548" y="3769956"/>
            <a:ext cx="149093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直线连接符 21">
            <a:extLst>
              <a:ext uri="{FF2B5EF4-FFF2-40B4-BE49-F238E27FC236}">
                <a16:creationId xmlns:a16="http://schemas.microsoft.com/office/drawing/2014/main" id="{DA988668-2FAF-5342-B6F2-76BE1153309D}"/>
              </a:ext>
            </a:extLst>
          </p:cNvPr>
          <p:cNvCxnSpPr>
            <a:cxnSpLocks/>
          </p:cNvCxnSpPr>
          <p:nvPr/>
        </p:nvCxnSpPr>
        <p:spPr>
          <a:xfrm>
            <a:off x="6999436" y="3198731"/>
            <a:ext cx="61837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直线连接符 22">
            <a:extLst>
              <a:ext uri="{FF2B5EF4-FFF2-40B4-BE49-F238E27FC236}">
                <a16:creationId xmlns:a16="http://schemas.microsoft.com/office/drawing/2014/main" id="{F5DE570D-A596-9341-9766-B99841D2D325}"/>
              </a:ext>
            </a:extLst>
          </p:cNvPr>
          <p:cNvCxnSpPr>
            <a:cxnSpLocks/>
          </p:cNvCxnSpPr>
          <p:nvPr/>
        </p:nvCxnSpPr>
        <p:spPr>
          <a:xfrm>
            <a:off x="6999436" y="3767557"/>
            <a:ext cx="61837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9" name="直线连接符 28">
            <a:extLst>
              <a:ext uri="{FF2B5EF4-FFF2-40B4-BE49-F238E27FC236}">
                <a16:creationId xmlns:a16="http://schemas.microsoft.com/office/drawing/2014/main" id="{0CCE4008-72E3-1642-AB7C-8F0125F9D621}"/>
              </a:ext>
            </a:extLst>
          </p:cNvPr>
          <p:cNvCxnSpPr>
            <a:cxnSpLocks/>
          </p:cNvCxnSpPr>
          <p:nvPr/>
        </p:nvCxnSpPr>
        <p:spPr>
          <a:xfrm>
            <a:off x="8178069" y="3198731"/>
            <a:ext cx="61837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直线连接符 29">
            <a:extLst>
              <a:ext uri="{FF2B5EF4-FFF2-40B4-BE49-F238E27FC236}">
                <a16:creationId xmlns:a16="http://schemas.microsoft.com/office/drawing/2014/main" id="{47A3F72D-5246-7341-85CE-FC753D1B0DBF}"/>
              </a:ext>
            </a:extLst>
          </p:cNvPr>
          <p:cNvCxnSpPr>
            <a:cxnSpLocks/>
          </p:cNvCxnSpPr>
          <p:nvPr/>
        </p:nvCxnSpPr>
        <p:spPr>
          <a:xfrm>
            <a:off x="8178069" y="3767557"/>
            <a:ext cx="618371"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5531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dissolve">
                                      <p:cBhvr>
                                        <p:cTn id="25" dur="500"/>
                                        <p:tgtEl>
                                          <p:spTgt spid="18"/>
                                        </p:tgtEl>
                                      </p:cBhvr>
                                    </p:animEffect>
                                  </p:childTnLst>
                                </p:cTn>
                              </p:par>
                              <p:par>
                                <p:cTn id="26" presetID="9"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dissolv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dissolv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dissolve">
                                      <p:cBhvr>
                                        <p:cTn id="4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A79DDF-ACAF-3442-8442-ABCCCC79E6EE}"/>
              </a:ext>
            </a:extLst>
          </p:cNvPr>
          <p:cNvSpPr>
            <a:spLocks noGrp="1"/>
          </p:cNvSpPr>
          <p:nvPr>
            <p:ph type="title"/>
          </p:nvPr>
        </p:nvSpPr>
        <p:spPr/>
        <p:txBody>
          <a:bodyPr/>
          <a:lstStyle/>
          <a:p>
            <a:r>
              <a:rPr kumimoji="1" lang="en-US" altLang="zh-CN" dirty="0"/>
              <a:t>human written evaluation set </a:t>
            </a:r>
            <a:endParaRPr kumimoji="1" lang="zh-CN" altLang="en-US" dirty="0"/>
          </a:p>
        </p:txBody>
      </p:sp>
      <p:pic>
        <p:nvPicPr>
          <p:cNvPr id="5" name="图片 4">
            <a:extLst>
              <a:ext uri="{FF2B5EF4-FFF2-40B4-BE49-F238E27FC236}">
                <a16:creationId xmlns:a16="http://schemas.microsoft.com/office/drawing/2014/main" id="{C90D2AFD-DDB6-DD44-BBB9-5FFB3DAFE4F8}"/>
              </a:ext>
            </a:extLst>
          </p:cNvPr>
          <p:cNvPicPr>
            <a:picLocks noChangeAspect="1"/>
          </p:cNvPicPr>
          <p:nvPr/>
        </p:nvPicPr>
        <p:blipFill>
          <a:blip r:embed="rId2"/>
          <a:stretch>
            <a:fillRect/>
          </a:stretch>
        </p:blipFill>
        <p:spPr>
          <a:xfrm>
            <a:off x="2643373" y="1518082"/>
            <a:ext cx="6905254" cy="4881300"/>
          </a:xfrm>
          <a:prstGeom prst="rect">
            <a:avLst/>
          </a:prstGeom>
        </p:spPr>
      </p:pic>
      <p:sp>
        <p:nvSpPr>
          <p:cNvPr id="6" name="灯片编号占位符 5">
            <a:extLst>
              <a:ext uri="{FF2B5EF4-FFF2-40B4-BE49-F238E27FC236}">
                <a16:creationId xmlns:a16="http://schemas.microsoft.com/office/drawing/2014/main" id="{BF30F405-C4A9-D948-B086-E5966A035209}"/>
              </a:ext>
            </a:extLst>
          </p:cNvPr>
          <p:cNvSpPr>
            <a:spLocks noGrp="1"/>
          </p:cNvSpPr>
          <p:nvPr>
            <p:ph type="sldNum" sz="quarter" idx="12"/>
          </p:nvPr>
        </p:nvSpPr>
        <p:spPr/>
        <p:txBody>
          <a:bodyPr/>
          <a:lstStyle/>
          <a:p>
            <a:fld id="{DA32BE5F-6225-4A45-9109-AA5AEDAB4086}" type="slidenum">
              <a:rPr kumimoji="1" lang="zh-CN" altLang="en-US" smtClean="0"/>
              <a:t>31</a:t>
            </a:fld>
            <a:endParaRPr kumimoji="1" lang="zh-CN" altLang="en-US"/>
          </a:p>
        </p:txBody>
      </p:sp>
    </p:spTree>
    <p:extLst>
      <p:ext uri="{BB962C8B-B14F-4D97-AF65-F5344CB8AC3E}">
        <p14:creationId xmlns:p14="http://schemas.microsoft.com/office/powerpoint/2010/main" val="3026675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7D6596-6091-F644-9A0A-A60DCA090C89}"/>
              </a:ext>
            </a:extLst>
          </p:cNvPr>
          <p:cNvPicPr>
            <a:picLocks noChangeAspect="1"/>
          </p:cNvPicPr>
          <p:nvPr/>
        </p:nvPicPr>
        <p:blipFill>
          <a:blip r:embed="rId2"/>
          <a:stretch>
            <a:fillRect/>
          </a:stretch>
        </p:blipFill>
        <p:spPr>
          <a:xfrm>
            <a:off x="0" y="1702220"/>
            <a:ext cx="12192000" cy="3453559"/>
          </a:xfrm>
          <a:prstGeom prst="rect">
            <a:avLst/>
          </a:prstGeom>
        </p:spPr>
      </p:pic>
      <p:sp>
        <p:nvSpPr>
          <p:cNvPr id="6" name="标题 1">
            <a:extLst>
              <a:ext uri="{FF2B5EF4-FFF2-40B4-BE49-F238E27FC236}">
                <a16:creationId xmlns:a16="http://schemas.microsoft.com/office/drawing/2014/main" id="{0F43F75F-6801-A147-B9BA-1C886BFA0286}"/>
              </a:ext>
            </a:extLst>
          </p:cNvPr>
          <p:cNvSpPr>
            <a:spLocks noGrp="1"/>
          </p:cNvSpPr>
          <p:nvPr>
            <p:ph type="title"/>
          </p:nvPr>
        </p:nvSpPr>
        <p:spPr>
          <a:xfrm>
            <a:off x="838200" y="365125"/>
            <a:ext cx="10515600" cy="1325563"/>
          </a:xfrm>
        </p:spPr>
        <p:txBody>
          <a:bodyPr/>
          <a:lstStyle/>
          <a:p>
            <a:r>
              <a:rPr kumimoji="1" lang="en" altLang="zh-CN" dirty="0"/>
              <a:t>Qualitative examples</a:t>
            </a:r>
            <a:endParaRPr kumimoji="1" lang="zh-CN" altLang="en-US" dirty="0"/>
          </a:p>
        </p:txBody>
      </p:sp>
      <p:sp>
        <p:nvSpPr>
          <p:cNvPr id="7" name="灯片编号占位符 6">
            <a:extLst>
              <a:ext uri="{FF2B5EF4-FFF2-40B4-BE49-F238E27FC236}">
                <a16:creationId xmlns:a16="http://schemas.microsoft.com/office/drawing/2014/main" id="{498B8A33-1B94-6B40-B48C-34CB26CE29C8}"/>
              </a:ext>
            </a:extLst>
          </p:cNvPr>
          <p:cNvSpPr>
            <a:spLocks noGrp="1"/>
          </p:cNvSpPr>
          <p:nvPr>
            <p:ph type="sldNum" sz="quarter" idx="12"/>
          </p:nvPr>
        </p:nvSpPr>
        <p:spPr/>
        <p:txBody>
          <a:bodyPr/>
          <a:lstStyle/>
          <a:p>
            <a:fld id="{DA32BE5F-6225-4A45-9109-AA5AEDAB4086}" type="slidenum">
              <a:rPr kumimoji="1" lang="zh-CN" altLang="en-US" smtClean="0"/>
              <a:t>32</a:t>
            </a:fld>
            <a:endParaRPr kumimoji="1" lang="zh-CN" altLang="en-US"/>
          </a:p>
        </p:txBody>
      </p:sp>
    </p:spTree>
    <p:extLst>
      <p:ext uri="{BB962C8B-B14F-4D97-AF65-F5344CB8AC3E}">
        <p14:creationId xmlns:p14="http://schemas.microsoft.com/office/powerpoint/2010/main" val="1161095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92868CC-DA7C-A94F-955C-FA91714ABC03}"/>
              </a:ext>
            </a:extLst>
          </p:cNvPr>
          <p:cNvPicPr>
            <a:picLocks noChangeAspect="1"/>
          </p:cNvPicPr>
          <p:nvPr/>
        </p:nvPicPr>
        <p:blipFill>
          <a:blip r:embed="rId2"/>
          <a:stretch>
            <a:fillRect/>
          </a:stretch>
        </p:blipFill>
        <p:spPr>
          <a:xfrm>
            <a:off x="0" y="264917"/>
            <a:ext cx="12192000" cy="3093062"/>
          </a:xfrm>
          <a:prstGeom prst="rect">
            <a:avLst/>
          </a:prstGeom>
        </p:spPr>
      </p:pic>
      <p:pic>
        <p:nvPicPr>
          <p:cNvPr id="7" name="图片 6">
            <a:extLst>
              <a:ext uri="{FF2B5EF4-FFF2-40B4-BE49-F238E27FC236}">
                <a16:creationId xmlns:a16="http://schemas.microsoft.com/office/drawing/2014/main" id="{A2FA06C7-8AF8-EC47-8288-1DE6394CA3D5}"/>
              </a:ext>
            </a:extLst>
          </p:cNvPr>
          <p:cNvPicPr>
            <a:picLocks noChangeAspect="1"/>
          </p:cNvPicPr>
          <p:nvPr/>
        </p:nvPicPr>
        <p:blipFill>
          <a:blip r:embed="rId3"/>
          <a:stretch>
            <a:fillRect/>
          </a:stretch>
        </p:blipFill>
        <p:spPr>
          <a:xfrm>
            <a:off x="0" y="3580947"/>
            <a:ext cx="12192000" cy="2905604"/>
          </a:xfrm>
          <a:prstGeom prst="rect">
            <a:avLst/>
          </a:prstGeom>
        </p:spPr>
      </p:pic>
      <p:sp>
        <p:nvSpPr>
          <p:cNvPr id="8" name="灯片编号占位符 7">
            <a:extLst>
              <a:ext uri="{FF2B5EF4-FFF2-40B4-BE49-F238E27FC236}">
                <a16:creationId xmlns:a16="http://schemas.microsoft.com/office/drawing/2014/main" id="{2A04DF5C-99A9-EF4E-9502-BA85E661A849}"/>
              </a:ext>
            </a:extLst>
          </p:cNvPr>
          <p:cNvSpPr>
            <a:spLocks noGrp="1"/>
          </p:cNvSpPr>
          <p:nvPr>
            <p:ph type="sldNum" sz="quarter" idx="12"/>
          </p:nvPr>
        </p:nvSpPr>
        <p:spPr/>
        <p:txBody>
          <a:bodyPr/>
          <a:lstStyle/>
          <a:p>
            <a:fld id="{DA32BE5F-6225-4A45-9109-AA5AEDAB4086}" type="slidenum">
              <a:rPr kumimoji="1" lang="zh-CN" altLang="en-US" smtClean="0"/>
              <a:t>33</a:t>
            </a:fld>
            <a:endParaRPr kumimoji="1" lang="zh-CN" altLang="en-US"/>
          </a:p>
        </p:txBody>
      </p:sp>
    </p:spTree>
    <p:extLst>
      <p:ext uri="{BB962C8B-B14F-4D97-AF65-F5344CB8AC3E}">
        <p14:creationId xmlns:p14="http://schemas.microsoft.com/office/powerpoint/2010/main" val="1728363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77B65D-8218-8241-84A4-9591ED96A2D2}"/>
              </a:ext>
            </a:extLst>
          </p:cNvPr>
          <p:cNvSpPr>
            <a:spLocks noGrp="1"/>
          </p:cNvSpPr>
          <p:nvPr>
            <p:ph type="title"/>
          </p:nvPr>
        </p:nvSpPr>
        <p:spPr/>
        <p:txBody>
          <a:bodyPr/>
          <a:lstStyle/>
          <a:p>
            <a:r>
              <a:rPr kumimoji="1" lang="en-US" altLang="zh-CN" dirty="0"/>
              <a:t>Outline</a:t>
            </a:r>
            <a:endParaRPr kumimoji="1" lang="zh-CN" altLang="en-US" dirty="0"/>
          </a:p>
        </p:txBody>
      </p:sp>
      <p:sp>
        <p:nvSpPr>
          <p:cNvPr id="3" name="内容占位符 2">
            <a:extLst>
              <a:ext uri="{FF2B5EF4-FFF2-40B4-BE49-F238E27FC236}">
                <a16:creationId xmlns:a16="http://schemas.microsoft.com/office/drawing/2014/main" id="{1E7A0FEF-B2E3-8845-B5FB-AAD17F82A171}"/>
              </a:ext>
            </a:extLst>
          </p:cNvPr>
          <p:cNvSpPr>
            <a:spLocks noGrp="1"/>
          </p:cNvSpPr>
          <p:nvPr>
            <p:ph idx="1"/>
          </p:nvPr>
        </p:nvSpPr>
        <p:spPr/>
        <p:txBody>
          <a:bodyPr/>
          <a:lstStyle/>
          <a:p>
            <a:r>
              <a:rPr kumimoji="1" lang="en-US" altLang="zh-CN" dirty="0"/>
              <a:t>Introduction</a:t>
            </a:r>
          </a:p>
          <a:p>
            <a:endParaRPr kumimoji="1" lang="en-US" altLang="zh-CN" dirty="0"/>
          </a:p>
          <a:p>
            <a:r>
              <a:rPr kumimoji="1" lang="en-US" altLang="zh-CN" dirty="0"/>
              <a:t>Problem Definition</a:t>
            </a:r>
          </a:p>
          <a:p>
            <a:endParaRPr kumimoji="1" lang="en-US" altLang="zh-CN" dirty="0"/>
          </a:p>
          <a:p>
            <a:r>
              <a:rPr kumimoji="1" lang="en-US" altLang="zh-CN" dirty="0"/>
              <a:t>Methodology</a:t>
            </a:r>
          </a:p>
          <a:p>
            <a:endParaRPr kumimoji="1" lang="en-US" altLang="zh-CN" dirty="0"/>
          </a:p>
          <a:p>
            <a:r>
              <a:rPr kumimoji="1" lang="en-US" altLang="zh-CN" dirty="0"/>
              <a:t>Experiments</a:t>
            </a:r>
          </a:p>
          <a:p>
            <a:endParaRPr kumimoji="1" lang="en-US" altLang="zh-CN" dirty="0"/>
          </a:p>
          <a:p>
            <a:r>
              <a:rPr kumimoji="1" lang="en-US" altLang="zh-CN" b="1" dirty="0"/>
              <a:t>Conclusion</a:t>
            </a:r>
            <a:endParaRPr kumimoji="1" lang="zh-CN" altLang="en-US" b="1" dirty="0"/>
          </a:p>
        </p:txBody>
      </p:sp>
      <p:sp>
        <p:nvSpPr>
          <p:cNvPr id="4" name="灯片编号占位符 3">
            <a:extLst>
              <a:ext uri="{FF2B5EF4-FFF2-40B4-BE49-F238E27FC236}">
                <a16:creationId xmlns:a16="http://schemas.microsoft.com/office/drawing/2014/main" id="{EA861109-97DC-2641-8286-1AAFDB1DB06D}"/>
              </a:ext>
            </a:extLst>
          </p:cNvPr>
          <p:cNvSpPr>
            <a:spLocks noGrp="1"/>
          </p:cNvSpPr>
          <p:nvPr>
            <p:ph type="sldNum" sz="quarter" idx="12"/>
          </p:nvPr>
        </p:nvSpPr>
        <p:spPr/>
        <p:txBody>
          <a:bodyPr/>
          <a:lstStyle/>
          <a:p>
            <a:fld id="{DA32BE5F-6225-4A45-9109-AA5AEDAB4086}" type="slidenum">
              <a:rPr kumimoji="1" lang="zh-CN" altLang="en-US" smtClean="0"/>
              <a:t>34</a:t>
            </a:fld>
            <a:endParaRPr kumimoji="1" lang="zh-CN" altLang="en-US"/>
          </a:p>
        </p:txBody>
      </p:sp>
    </p:spTree>
    <p:extLst>
      <p:ext uri="{BB962C8B-B14F-4D97-AF65-F5344CB8AC3E}">
        <p14:creationId xmlns:p14="http://schemas.microsoft.com/office/powerpoint/2010/main" val="3719816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3D91AA-B3C1-5B4F-B559-240F651EB175}"/>
              </a:ext>
            </a:extLst>
          </p:cNvPr>
          <p:cNvSpPr>
            <a:spLocks noGrp="1"/>
          </p:cNvSpPr>
          <p:nvPr>
            <p:ph type="title"/>
          </p:nvPr>
        </p:nvSpPr>
        <p:spPr/>
        <p:txBody>
          <a:bodyPr/>
          <a:lstStyle/>
          <a:p>
            <a:r>
              <a:rPr kumimoji="1" lang="en-US" altLang="zh-CN" dirty="0"/>
              <a:t>Conclusion</a:t>
            </a:r>
            <a:endParaRPr kumimoji="1" lang="zh-CN" altLang="en-US" dirty="0"/>
          </a:p>
        </p:txBody>
      </p:sp>
      <p:sp>
        <p:nvSpPr>
          <p:cNvPr id="3" name="内容占位符 2">
            <a:extLst>
              <a:ext uri="{FF2B5EF4-FFF2-40B4-BE49-F238E27FC236}">
                <a16:creationId xmlns:a16="http://schemas.microsoft.com/office/drawing/2014/main" id="{3C814F92-A09B-154B-9CBF-7DFBDF229CD1}"/>
              </a:ext>
            </a:extLst>
          </p:cNvPr>
          <p:cNvSpPr>
            <a:spLocks noGrp="1"/>
          </p:cNvSpPr>
          <p:nvPr>
            <p:ph idx="1"/>
          </p:nvPr>
        </p:nvSpPr>
        <p:spPr/>
        <p:txBody>
          <a:bodyPr/>
          <a:lstStyle/>
          <a:p>
            <a:r>
              <a:rPr kumimoji="1" lang="en-US" altLang="zh-CN" dirty="0"/>
              <a:t>Propose a new task of empathic rewriting</a:t>
            </a:r>
          </a:p>
          <a:p>
            <a:endParaRPr kumimoji="1" lang="en-US" altLang="zh-CN" dirty="0"/>
          </a:p>
          <a:p>
            <a:r>
              <a:rPr kumimoji="1" lang="en" altLang="zh-CN" dirty="0"/>
              <a:t>Develop and train </a:t>
            </a:r>
            <a:r>
              <a:rPr kumimoji="1" lang="en" altLang="zh-CN" b="1" dirty="0"/>
              <a:t>Partner</a:t>
            </a:r>
            <a:r>
              <a:rPr kumimoji="1" lang="en" altLang="zh-CN" dirty="0"/>
              <a:t>, a reinforcement learning model which makes sentence-level edits to posts for making them empathic.</a:t>
            </a:r>
          </a:p>
          <a:p>
            <a:endParaRPr kumimoji="1" lang="en" altLang="zh-CN" dirty="0"/>
          </a:p>
          <a:p>
            <a:endParaRPr kumimoji="1" lang="en" altLang="zh-CN" dirty="0"/>
          </a:p>
          <a:p>
            <a:endParaRPr kumimoji="1" lang="en" altLang="zh-CN" dirty="0"/>
          </a:p>
          <a:p>
            <a:r>
              <a:rPr kumimoji="1" lang="en" altLang="zh-CN" dirty="0"/>
              <a:t>best paper enough?</a:t>
            </a:r>
            <a:endParaRPr kumimoji="1" lang="zh-CN" altLang="en-US" dirty="0"/>
          </a:p>
        </p:txBody>
      </p:sp>
      <p:sp>
        <p:nvSpPr>
          <p:cNvPr id="4" name="灯片编号占位符 3">
            <a:extLst>
              <a:ext uri="{FF2B5EF4-FFF2-40B4-BE49-F238E27FC236}">
                <a16:creationId xmlns:a16="http://schemas.microsoft.com/office/drawing/2014/main" id="{94F4FD3F-D53C-234E-A021-C81EEAA0A404}"/>
              </a:ext>
            </a:extLst>
          </p:cNvPr>
          <p:cNvSpPr>
            <a:spLocks noGrp="1"/>
          </p:cNvSpPr>
          <p:nvPr>
            <p:ph type="sldNum" sz="quarter" idx="12"/>
          </p:nvPr>
        </p:nvSpPr>
        <p:spPr/>
        <p:txBody>
          <a:bodyPr/>
          <a:lstStyle/>
          <a:p>
            <a:fld id="{DA32BE5F-6225-4A45-9109-AA5AEDAB4086}" type="slidenum">
              <a:rPr kumimoji="1" lang="zh-CN" altLang="en-US" smtClean="0"/>
              <a:t>35</a:t>
            </a:fld>
            <a:endParaRPr kumimoji="1" lang="zh-CN" altLang="en-US"/>
          </a:p>
        </p:txBody>
      </p:sp>
    </p:spTree>
    <p:extLst>
      <p:ext uri="{BB962C8B-B14F-4D97-AF65-F5344CB8AC3E}">
        <p14:creationId xmlns:p14="http://schemas.microsoft.com/office/powerpoint/2010/main" val="314063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A7534E-5877-FD4C-84AD-DD47098621C1}"/>
              </a:ext>
            </a:extLst>
          </p:cNvPr>
          <p:cNvSpPr>
            <a:spLocks noGrp="1"/>
          </p:cNvSpPr>
          <p:nvPr>
            <p:ph type="title"/>
          </p:nvPr>
        </p:nvSpPr>
        <p:spPr/>
        <p:txBody>
          <a:bodyPr/>
          <a:lstStyle/>
          <a:p>
            <a:r>
              <a:rPr kumimoji="1" lang="en-US" altLang="zh-CN" dirty="0"/>
              <a:t>Discussion</a:t>
            </a:r>
            <a:endParaRPr kumimoji="1" lang="zh-CN" altLang="en-US" dirty="0"/>
          </a:p>
        </p:txBody>
      </p:sp>
      <p:sp>
        <p:nvSpPr>
          <p:cNvPr id="3" name="内容占位符 2">
            <a:extLst>
              <a:ext uri="{FF2B5EF4-FFF2-40B4-BE49-F238E27FC236}">
                <a16:creationId xmlns:a16="http://schemas.microsoft.com/office/drawing/2014/main" id="{D8A882D1-6352-8240-BC8B-8FD293BACBC1}"/>
              </a:ext>
            </a:extLst>
          </p:cNvPr>
          <p:cNvSpPr>
            <a:spLocks noGrp="1"/>
          </p:cNvSpPr>
          <p:nvPr>
            <p:ph idx="1"/>
          </p:nvPr>
        </p:nvSpPr>
        <p:spPr/>
        <p:txBody>
          <a:bodyPr/>
          <a:lstStyle/>
          <a:p>
            <a:pPr marL="0" indent="0">
              <a:buNone/>
            </a:pPr>
            <a:r>
              <a:rPr kumimoji="1" lang="en-US" altLang="zh-CN" dirty="0"/>
              <a:t>1. Good topic</a:t>
            </a:r>
            <a:r>
              <a:rPr kumimoji="1" lang="zh-CN" altLang="en-US" dirty="0"/>
              <a:t> </a:t>
            </a:r>
            <a:r>
              <a:rPr kumimoji="1" lang="en-US" altLang="zh-CN" dirty="0"/>
              <a:t>&amp;</a:t>
            </a:r>
            <a:r>
              <a:rPr kumimoji="1" lang="zh-CN" altLang="en-US" dirty="0"/>
              <a:t> </a:t>
            </a:r>
            <a:r>
              <a:rPr lang="en" altLang="zh-CN" dirty="0"/>
              <a:t>Humanistic Care</a:t>
            </a:r>
            <a:endParaRPr kumimoji="1" lang="en-US" altLang="zh-CN" dirty="0"/>
          </a:p>
          <a:p>
            <a:endParaRPr kumimoji="1" lang="en-US" altLang="zh-CN" dirty="0"/>
          </a:p>
          <a:p>
            <a:pPr marL="0" indent="0">
              <a:buNone/>
            </a:pPr>
            <a:endParaRPr kumimoji="1" lang="zh-CN" altLang="en-US" dirty="0"/>
          </a:p>
        </p:txBody>
      </p:sp>
      <p:pic>
        <p:nvPicPr>
          <p:cNvPr id="5" name="图片 4">
            <a:extLst>
              <a:ext uri="{FF2B5EF4-FFF2-40B4-BE49-F238E27FC236}">
                <a16:creationId xmlns:a16="http://schemas.microsoft.com/office/drawing/2014/main" id="{F974C71D-6742-2D4D-8C9A-EDF0758DB241}"/>
              </a:ext>
            </a:extLst>
          </p:cNvPr>
          <p:cNvPicPr>
            <a:picLocks noChangeAspect="1"/>
          </p:cNvPicPr>
          <p:nvPr/>
        </p:nvPicPr>
        <p:blipFill>
          <a:blip r:embed="rId2"/>
          <a:stretch>
            <a:fillRect/>
          </a:stretch>
        </p:blipFill>
        <p:spPr>
          <a:xfrm>
            <a:off x="520700" y="2477294"/>
            <a:ext cx="11188700" cy="1524000"/>
          </a:xfrm>
          <a:prstGeom prst="rect">
            <a:avLst/>
          </a:prstGeom>
        </p:spPr>
      </p:pic>
      <p:pic>
        <p:nvPicPr>
          <p:cNvPr id="7" name="图片 6">
            <a:extLst>
              <a:ext uri="{FF2B5EF4-FFF2-40B4-BE49-F238E27FC236}">
                <a16:creationId xmlns:a16="http://schemas.microsoft.com/office/drawing/2014/main" id="{0A9CD0CB-3A72-9741-97CE-375D449F9880}"/>
              </a:ext>
            </a:extLst>
          </p:cNvPr>
          <p:cNvPicPr>
            <a:picLocks noChangeAspect="1"/>
          </p:cNvPicPr>
          <p:nvPr/>
        </p:nvPicPr>
        <p:blipFill>
          <a:blip r:embed="rId3"/>
          <a:stretch>
            <a:fillRect/>
          </a:stretch>
        </p:blipFill>
        <p:spPr>
          <a:xfrm>
            <a:off x="558800" y="3121149"/>
            <a:ext cx="11150600" cy="1524000"/>
          </a:xfrm>
          <a:prstGeom prst="rect">
            <a:avLst/>
          </a:prstGeom>
        </p:spPr>
      </p:pic>
      <p:pic>
        <p:nvPicPr>
          <p:cNvPr id="11" name="图片 10">
            <a:extLst>
              <a:ext uri="{FF2B5EF4-FFF2-40B4-BE49-F238E27FC236}">
                <a16:creationId xmlns:a16="http://schemas.microsoft.com/office/drawing/2014/main" id="{5037AF50-DFD7-464A-BFBF-56E51680D850}"/>
              </a:ext>
            </a:extLst>
          </p:cNvPr>
          <p:cNvPicPr>
            <a:picLocks noChangeAspect="1"/>
          </p:cNvPicPr>
          <p:nvPr/>
        </p:nvPicPr>
        <p:blipFill>
          <a:blip r:embed="rId4"/>
          <a:stretch>
            <a:fillRect/>
          </a:stretch>
        </p:blipFill>
        <p:spPr>
          <a:xfrm>
            <a:off x="558800" y="3757551"/>
            <a:ext cx="11150600" cy="2019300"/>
          </a:xfrm>
          <a:prstGeom prst="rect">
            <a:avLst/>
          </a:prstGeom>
        </p:spPr>
      </p:pic>
      <p:sp>
        <p:nvSpPr>
          <p:cNvPr id="12" name="灯片编号占位符 11">
            <a:extLst>
              <a:ext uri="{FF2B5EF4-FFF2-40B4-BE49-F238E27FC236}">
                <a16:creationId xmlns:a16="http://schemas.microsoft.com/office/drawing/2014/main" id="{E6CE4602-D4F0-7F4C-8A22-D58554EE8110}"/>
              </a:ext>
            </a:extLst>
          </p:cNvPr>
          <p:cNvSpPr>
            <a:spLocks noGrp="1"/>
          </p:cNvSpPr>
          <p:nvPr>
            <p:ph type="sldNum" sz="quarter" idx="12"/>
          </p:nvPr>
        </p:nvSpPr>
        <p:spPr/>
        <p:txBody>
          <a:bodyPr/>
          <a:lstStyle/>
          <a:p>
            <a:fld id="{DA32BE5F-6225-4A45-9109-AA5AEDAB4086}" type="slidenum">
              <a:rPr kumimoji="1" lang="zh-CN" altLang="en-US" smtClean="0"/>
              <a:t>36</a:t>
            </a:fld>
            <a:endParaRPr kumimoji="1" lang="zh-CN" altLang="en-US"/>
          </a:p>
        </p:txBody>
      </p:sp>
    </p:spTree>
    <p:extLst>
      <p:ext uri="{BB962C8B-B14F-4D97-AF65-F5344CB8AC3E}">
        <p14:creationId xmlns:p14="http://schemas.microsoft.com/office/powerpoint/2010/main" val="59019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A7534E-5877-FD4C-84AD-DD47098621C1}"/>
              </a:ext>
            </a:extLst>
          </p:cNvPr>
          <p:cNvSpPr>
            <a:spLocks noGrp="1"/>
          </p:cNvSpPr>
          <p:nvPr>
            <p:ph type="title"/>
          </p:nvPr>
        </p:nvSpPr>
        <p:spPr/>
        <p:txBody>
          <a:bodyPr/>
          <a:lstStyle/>
          <a:p>
            <a:r>
              <a:rPr kumimoji="1" lang="en-US" altLang="zh-CN" dirty="0"/>
              <a:t>Discussion</a:t>
            </a:r>
            <a:endParaRPr kumimoji="1" lang="zh-CN" altLang="en-US" dirty="0"/>
          </a:p>
        </p:txBody>
      </p:sp>
      <p:sp>
        <p:nvSpPr>
          <p:cNvPr id="3" name="内容占位符 2">
            <a:extLst>
              <a:ext uri="{FF2B5EF4-FFF2-40B4-BE49-F238E27FC236}">
                <a16:creationId xmlns:a16="http://schemas.microsoft.com/office/drawing/2014/main" id="{D8A882D1-6352-8240-BC8B-8FD293BACBC1}"/>
              </a:ext>
            </a:extLst>
          </p:cNvPr>
          <p:cNvSpPr>
            <a:spLocks noGrp="1"/>
          </p:cNvSpPr>
          <p:nvPr>
            <p:ph idx="1"/>
          </p:nvPr>
        </p:nvSpPr>
        <p:spPr/>
        <p:txBody>
          <a:bodyPr/>
          <a:lstStyle/>
          <a:p>
            <a:pPr marL="0" indent="0">
              <a:buNone/>
            </a:pPr>
            <a:r>
              <a:rPr kumimoji="1" lang="en-US" altLang="zh-CN" dirty="0"/>
              <a:t>2. Story telling</a:t>
            </a:r>
          </a:p>
          <a:p>
            <a:r>
              <a:rPr kumimoji="1" lang="en-US" altLang="zh-CN" dirty="0"/>
              <a:t>Repetition &amp; Emphasizing core idea</a:t>
            </a:r>
          </a:p>
          <a:p>
            <a:pPr marL="0" indent="0">
              <a:buNone/>
            </a:pPr>
            <a:endParaRPr kumimoji="1" lang="en-US" altLang="zh-CN" dirty="0"/>
          </a:p>
          <a:p>
            <a:pPr marL="0" indent="0">
              <a:buNone/>
            </a:pPr>
            <a:endParaRPr kumimoji="1" lang="zh-CN" altLang="en-US" dirty="0"/>
          </a:p>
        </p:txBody>
      </p:sp>
      <p:pic>
        <p:nvPicPr>
          <p:cNvPr id="16" name="图片 15">
            <a:extLst>
              <a:ext uri="{FF2B5EF4-FFF2-40B4-BE49-F238E27FC236}">
                <a16:creationId xmlns:a16="http://schemas.microsoft.com/office/drawing/2014/main" id="{670B5322-F5E8-D94B-9AB6-FEB4CE9C1BCD}"/>
              </a:ext>
            </a:extLst>
          </p:cNvPr>
          <p:cNvPicPr>
            <a:picLocks noChangeAspect="1"/>
          </p:cNvPicPr>
          <p:nvPr/>
        </p:nvPicPr>
        <p:blipFill>
          <a:blip r:embed="rId2"/>
          <a:stretch>
            <a:fillRect/>
          </a:stretch>
        </p:blipFill>
        <p:spPr>
          <a:xfrm>
            <a:off x="520700" y="2776144"/>
            <a:ext cx="11150600" cy="1524000"/>
          </a:xfrm>
          <a:prstGeom prst="rect">
            <a:avLst/>
          </a:prstGeom>
        </p:spPr>
      </p:pic>
      <p:pic>
        <p:nvPicPr>
          <p:cNvPr id="18" name="图片 17">
            <a:extLst>
              <a:ext uri="{FF2B5EF4-FFF2-40B4-BE49-F238E27FC236}">
                <a16:creationId xmlns:a16="http://schemas.microsoft.com/office/drawing/2014/main" id="{9CE112E8-E6DE-9C46-848B-0B370B6ACAA7}"/>
              </a:ext>
            </a:extLst>
          </p:cNvPr>
          <p:cNvPicPr>
            <a:picLocks noChangeAspect="1"/>
          </p:cNvPicPr>
          <p:nvPr/>
        </p:nvPicPr>
        <p:blipFill>
          <a:blip r:embed="rId3"/>
          <a:stretch>
            <a:fillRect/>
          </a:stretch>
        </p:blipFill>
        <p:spPr>
          <a:xfrm>
            <a:off x="520700" y="3052046"/>
            <a:ext cx="11150600" cy="1524000"/>
          </a:xfrm>
          <a:prstGeom prst="rect">
            <a:avLst/>
          </a:prstGeom>
        </p:spPr>
      </p:pic>
      <p:pic>
        <p:nvPicPr>
          <p:cNvPr id="20" name="图片 19">
            <a:extLst>
              <a:ext uri="{FF2B5EF4-FFF2-40B4-BE49-F238E27FC236}">
                <a16:creationId xmlns:a16="http://schemas.microsoft.com/office/drawing/2014/main" id="{04D81DC4-D257-2A42-8800-92F3DC1BAFFE}"/>
              </a:ext>
            </a:extLst>
          </p:cNvPr>
          <p:cNvPicPr>
            <a:picLocks noChangeAspect="1"/>
          </p:cNvPicPr>
          <p:nvPr/>
        </p:nvPicPr>
        <p:blipFill>
          <a:blip r:embed="rId4"/>
          <a:stretch>
            <a:fillRect/>
          </a:stretch>
        </p:blipFill>
        <p:spPr>
          <a:xfrm>
            <a:off x="520700" y="3305320"/>
            <a:ext cx="11150600" cy="2095500"/>
          </a:xfrm>
          <a:prstGeom prst="rect">
            <a:avLst/>
          </a:prstGeom>
        </p:spPr>
      </p:pic>
      <p:pic>
        <p:nvPicPr>
          <p:cNvPr id="24" name="图片 23">
            <a:extLst>
              <a:ext uri="{FF2B5EF4-FFF2-40B4-BE49-F238E27FC236}">
                <a16:creationId xmlns:a16="http://schemas.microsoft.com/office/drawing/2014/main" id="{E448D2E7-2F01-0442-88BE-3DD347EBC2AD}"/>
              </a:ext>
            </a:extLst>
          </p:cNvPr>
          <p:cNvPicPr>
            <a:picLocks noChangeAspect="1"/>
          </p:cNvPicPr>
          <p:nvPr/>
        </p:nvPicPr>
        <p:blipFill>
          <a:blip r:embed="rId5"/>
          <a:stretch>
            <a:fillRect/>
          </a:stretch>
        </p:blipFill>
        <p:spPr>
          <a:xfrm>
            <a:off x="520700" y="4553418"/>
            <a:ext cx="11087100" cy="1041400"/>
          </a:xfrm>
          <a:prstGeom prst="rect">
            <a:avLst/>
          </a:prstGeom>
        </p:spPr>
      </p:pic>
      <p:pic>
        <p:nvPicPr>
          <p:cNvPr id="26" name="图片 25">
            <a:extLst>
              <a:ext uri="{FF2B5EF4-FFF2-40B4-BE49-F238E27FC236}">
                <a16:creationId xmlns:a16="http://schemas.microsoft.com/office/drawing/2014/main" id="{BC0FE771-DD8D-8148-8B54-69B00F8E710E}"/>
              </a:ext>
            </a:extLst>
          </p:cNvPr>
          <p:cNvPicPr>
            <a:picLocks noChangeAspect="1"/>
          </p:cNvPicPr>
          <p:nvPr/>
        </p:nvPicPr>
        <p:blipFill>
          <a:blip r:embed="rId6"/>
          <a:stretch>
            <a:fillRect/>
          </a:stretch>
        </p:blipFill>
        <p:spPr>
          <a:xfrm>
            <a:off x="533400" y="4752814"/>
            <a:ext cx="11125200" cy="1562100"/>
          </a:xfrm>
          <a:prstGeom prst="rect">
            <a:avLst/>
          </a:prstGeom>
        </p:spPr>
      </p:pic>
      <p:sp>
        <p:nvSpPr>
          <p:cNvPr id="27" name="灯片编号占位符 26">
            <a:extLst>
              <a:ext uri="{FF2B5EF4-FFF2-40B4-BE49-F238E27FC236}">
                <a16:creationId xmlns:a16="http://schemas.microsoft.com/office/drawing/2014/main" id="{E728026B-BC9F-B041-A0A1-0778C7737B0D}"/>
              </a:ext>
            </a:extLst>
          </p:cNvPr>
          <p:cNvSpPr>
            <a:spLocks noGrp="1"/>
          </p:cNvSpPr>
          <p:nvPr>
            <p:ph type="sldNum" sz="quarter" idx="12"/>
          </p:nvPr>
        </p:nvSpPr>
        <p:spPr/>
        <p:txBody>
          <a:bodyPr/>
          <a:lstStyle/>
          <a:p>
            <a:fld id="{DA32BE5F-6225-4A45-9109-AA5AEDAB4086}" type="slidenum">
              <a:rPr kumimoji="1" lang="zh-CN" altLang="en-US" smtClean="0"/>
              <a:t>37</a:t>
            </a:fld>
            <a:endParaRPr kumimoji="1" lang="zh-CN" altLang="en-US"/>
          </a:p>
        </p:txBody>
      </p:sp>
    </p:spTree>
    <p:extLst>
      <p:ext uri="{BB962C8B-B14F-4D97-AF65-F5344CB8AC3E}">
        <p14:creationId xmlns:p14="http://schemas.microsoft.com/office/powerpoint/2010/main" val="248664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ppt_x"/>
                                          </p:val>
                                        </p:tav>
                                        <p:tav tm="100000">
                                          <p:val>
                                            <p:strVal val="#ppt_x"/>
                                          </p:val>
                                        </p:tav>
                                      </p:tavLst>
                                    </p:anim>
                                    <p:anim calcmode="lin" valueType="num">
                                      <p:cBhvr additive="base">
                                        <p:cTn id="4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A7534E-5877-FD4C-84AD-DD47098621C1}"/>
              </a:ext>
            </a:extLst>
          </p:cNvPr>
          <p:cNvSpPr>
            <a:spLocks noGrp="1"/>
          </p:cNvSpPr>
          <p:nvPr>
            <p:ph type="title"/>
          </p:nvPr>
        </p:nvSpPr>
        <p:spPr/>
        <p:txBody>
          <a:bodyPr/>
          <a:lstStyle/>
          <a:p>
            <a:r>
              <a:rPr kumimoji="1" lang="en-US" altLang="zh-CN" dirty="0"/>
              <a:t>Discussion</a:t>
            </a:r>
            <a:endParaRPr kumimoji="1" lang="zh-CN" altLang="en-US" dirty="0"/>
          </a:p>
        </p:txBody>
      </p:sp>
      <p:sp>
        <p:nvSpPr>
          <p:cNvPr id="3" name="内容占位符 2">
            <a:extLst>
              <a:ext uri="{FF2B5EF4-FFF2-40B4-BE49-F238E27FC236}">
                <a16:creationId xmlns:a16="http://schemas.microsoft.com/office/drawing/2014/main" id="{D8A882D1-6352-8240-BC8B-8FD293BACBC1}"/>
              </a:ext>
            </a:extLst>
          </p:cNvPr>
          <p:cNvSpPr>
            <a:spLocks noGrp="1"/>
          </p:cNvSpPr>
          <p:nvPr>
            <p:ph idx="1"/>
          </p:nvPr>
        </p:nvSpPr>
        <p:spPr/>
        <p:txBody>
          <a:bodyPr/>
          <a:lstStyle/>
          <a:p>
            <a:pPr marL="0" indent="0">
              <a:buNone/>
            </a:pPr>
            <a:r>
              <a:rPr kumimoji="1" lang="en-US" altLang="zh-CN" dirty="0"/>
              <a:t>2. Story telling</a:t>
            </a:r>
          </a:p>
          <a:p>
            <a:r>
              <a:rPr kumimoji="1" lang="en-US" altLang="zh-CN" dirty="0"/>
              <a:t>Always indicating this is challenging</a:t>
            </a:r>
          </a:p>
          <a:p>
            <a:endParaRPr kumimoji="1" lang="en-US" altLang="zh-CN" dirty="0"/>
          </a:p>
          <a:p>
            <a:pPr marL="0" indent="0">
              <a:buNone/>
            </a:pPr>
            <a:endParaRPr kumimoji="1" lang="zh-CN" altLang="en-US" dirty="0"/>
          </a:p>
        </p:txBody>
      </p:sp>
      <p:pic>
        <p:nvPicPr>
          <p:cNvPr id="6" name="图片 5">
            <a:extLst>
              <a:ext uri="{FF2B5EF4-FFF2-40B4-BE49-F238E27FC236}">
                <a16:creationId xmlns:a16="http://schemas.microsoft.com/office/drawing/2014/main" id="{3351CC35-303A-FA40-947D-D26D76912921}"/>
              </a:ext>
            </a:extLst>
          </p:cNvPr>
          <p:cNvPicPr>
            <a:picLocks noChangeAspect="1"/>
          </p:cNvPicPr>
          <p:nvPr/>
        </p:nvPicPr>
        <p:blipFill>
          <a:blip r:embed="rId2"/>
          <a:stretch>
            <a:fillRect/>
          </a:stretch>
        </p:blipFill>
        <p:spPr>
          <a:xfrm>
            <a:off x="520700" y="3143250"/>
            <a:ext cx="11150600" cy="571500"/>
          </a:xfrm>
          <a:prstGeom prst="rect">
            <a:avLst/>
          </a:prstGeom>
        </p:spPr>
      </p:pic>
      <p:pic>
        <p:nvPicPr>
          <p:cNvPr id="8" name="图片 7">
            <a:extLst>
              <a:ext uri="{FF2B5EF4-FFF2-40B4-BE49-F238E27FC236}">
                <a16:creationId xmlns:a16="http://schemas.microsoft.com/office/drawing/2014/main" id="{2BFDEDCB-73A7-6A48-9781-48D03F58BD91}"/>
              </a:ext>
            </a:extLst>
          </p:cNvPr>
          <p:cNvPicPr>
            <a:picLocks noChangeAspect="1"/>
          </p:cNvPicPr>
          <p:nvPr/>
        </p:nvPicPr>
        <p:blipFill>
          <a:blip r:embed="rId3"/>
          <a:stretch>
            <a:fillRect/>
          </a:stretch>
        </p:blipFill>
        <p:spPr>
          <a:xfrm>
            <a:off x="520700" y="3493094"/>
            <a:ext cx="11150600" cy="990600"/>
          </a:xfrm>
          <a:prstGeom prst="rect">
            <a:avLst/>
          </a:prstGeom>
        </p:spPr>
      </p:pic>
      <p:pic>
        <p:nvPicPr>
          <p:cNvPr id="10" name="图片 9">
            <a:extLst>
              <a:ext uri="{FF2B5EF4-FFF2-40B4-BE49-F238E27FC236}">
                <a16:creationId xmlns:a16="http://schemas.microsoft.com/office/drawing/2014/main" id="{63C2B2E3-701E-1E4A-8D57-EF28A669B72B}"/>
              </a:ext>
            </a:extLst>
          </p:cNvPr>
          <p:cNvPicPr>
            <a:picLocks noChangeAspect="1"/>
          </p:cNvPicPr>
          <p:nvPr/>
        </p:nvPicPr>
        <p:blipFill>
          <a:blip r:embed="rId4"/>
          <a:stretch>
            <a:fillRect/>
          </a:stretch>
        </p:blipFill>
        <p:spPr>
          <a:xfrm>
            <a:off x="520700" y="4159493"/>
            <a:ext cx="11150600" cy="990600"/>
          </a:xfrm>
          <a:prstGeom prst="rect">
            <a:avLst/>
          </a:prstGeom>
        </p:spPr>
      </p:pic>
      <p:pic>
        <p:nvPicPr>
          <p:cNvPr id="12" name="图片 11">
            <a:extLst>
              <a:ext uri="{FF2B5EF4-FFF2-40B4-BE49-F238E27FC236}">
                <a16:creationId xmlns:a16="http://schemas.microsoft.com/office/drawing/2014/main" id="{83BB9DB7-5C2E-9F41-8A53-BC07368CF20A}"/>
              </a:ext>
            </a:extLst>
          </p:cNvPr>
          <p:cNvPicPr>
            <a:picLocks noChangeAspect="1"/>
          </p:cNvPicPr>
          <p:nvPr/>
        </p:nvPicPr>
        <p:blipFill>
          <a:blip r:embed="rId5"/>
          <a:stretch>
            <a:fillRect/>
          </a:stretch>
        </p:blipFill>
        <p:spPr>
          <a:xfrm>
            <a:off x="520700" y="4889986"/>
            <a:ext cx="11150600" cy="990600"/>
          </a:xfrm>
          <a:prstGeom prst="rect">
            <a:avLst/>
          </a:prstGeom>
        </p:spPr>
      </p:pic>
      <p:sp>
        <p:nvSpPr>
          <p:cNvPr id="4" name="灯片编号占位符 3">
            <a:extLst>
              <a:ext uri="{FF2B5EF4-FFF2-40B4-BE49-F238E27FC236}">
                <a16:creationId xmlns:a16="http://schemas.microsoft.com/office/drawing/2014/main" id="{9263EC25-56FA-B54C-8B2F-4A1741CA2140}"/>
              </a:ext>
            </a:extLst>
          </p:cNvPr>
          <p:cNvSpPr>
            <a:spLocks noGrp="1"/>
          </p:cNvSpPr>
          <p:nvPr>
            <p:ph type="sldNum" sz="quarter" idx="12"/>
          </p:nvPr>
        </p:nvSpPr>
        <p:spPr/>
        <p:txBody>
          <a:bodyPr/>
          <a:lstStyle/>
          <a:p>
            <a:fld id="{DA32BE5F-6225-4A45-9109-AA5AEDAB4086}" type="slidenum">
              <a:rPr kumimoji="1" lang="zh-CN" altLang="en-US" smtClean="0"/>
              <a:t>38</a:t>
            </a:fld>
            <a:endParaRPr kumimoji="1" lang="zh-CN" altLang="en-US"/>
          </a:p>
        </p:txBody>
      </p:sp>
    </p:spTree>
    <p:extLst>
      <p:ext uri="{BB962C8B-B14F-4D97-AF65-F5344CB8AC3E}">
        <p14:creationId xmlns:p14="http://schemas.microsoft.com/office/powerpoint/2010/main" val="198832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AA086F-7CFE-254E-A886-CAF2DA86E329}"/>
              </a:ext>
            </a:extLst>
          </p:cNvPr>
          <p:cNvSpPr>
            <a:spLocks noGrp="1"/>
          </p:cNvSpPr>
          <p:nvPr>
            <p:ph type="title"/>
          </p:nvPr>
        </p:nvSpPr>
        <p:spPr/>
        <p:txBody>
          <a:bodyPr/>
          <a:lstStyle/>
          <a:p>
            <a:r>
              <a:rPr kumimoji="1" lang="en-US" altLang="zh-CN" dirty="0"/>
              <a:t>Thanks!</a:t>
            </a:r>
            <a:endParaRPr kumimoji="1" lang="zh-CN" altLang="en-US" dirty="0"/>
          </a:p>
        </p:txBody>
      </p:sp>
      <p:sp>
        <p:nvSpPr>
          <p:cNvPr id="3" name="内容占位符 2">
            <a:extLst>
              <a:ext uri="{FF2B5EF4-FFF2-40B4-BE49-F238E27FC236}">
                <a16:creationId xmlns:a16="http://schemas.microsoft.com/office/drawing/2014/main" id="{389497A9-5B85-B749-A208-2FB989431B47}"/>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072BE04D-8633-4F4D-9E18-9AED7606BD90}"/>
              </a:ext>
            </a:extLst>
          </p:cNvPr>
          <p:cNvSpPr>
            <a:spLocks noGrp="1"/>
          </p:cNvSpPr>
          <p:nvPr>
            <p:ph type="sldNum" sz="quarter" idx="12"/>
          </p:nvPr>
        </p:nvSpPr>
        <p:spPr/>
        <p:txBody>
          <a:bodyPr/>
          <a:lstStyle/>
          <a:p>
            <a:fld id="{DA32BE5F-6225-4A45-9109-AA5AEDAB4086}" type="slidenum">
              <a:rPr kumimoji="1" lang="zh-CN" altLang="en-US" smtClean="0"/>
              <a:t>39</a:t>
            </a:fld>
            <a:endParaRPr kumimoji="1" lang="zh-CN" altLang="en-US"/>
          </a:p>
        </p:txBody>
      </p:sp>
    </p:spTree>
    <p:extLst>
      <p:ext uri="{BB962C8B-B14F-4D97-AF65-F5344CB8AC3E}">
        <p14:creationId xmlns:p14="http://schemas.microsoft.com/office/powerpoint/2010/main" val="3023860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77B65D-8218-8241-84A4-9591ED96A2D2}"/>
              </a:ext>
            </a:extLst>
          </p:cNvPr>
          <p:cNvSpPr>
            <a:spLocks noGrp="1"/>
          </p:cNvSpPr>
          <p:nvPr>
            <p:ph type="title"/>
          </p:nvPr>
        </p:nvSpPr>
        <p:spPr/>
        <p:txBody>
          <a:bodyPr/>
          <a:lstStyle/>
          <a:p>
            <a:r>
              <a:rPr kumimoji="1" lang="en-US" altLang="zh-CN" dirty="0"/>
              <a:t>Outline</a:t>
            </a:r>
            <a:endParaRPr kumimoji="1" lang="zh-CN" altLang="en-US" dirty="0"/>
          </a:p>
        </p:txBody>
      </p:sp>
      <p:sp>
        <p:nvSpPr>
          <p:cNvPr id="3" name="内容占位符 2">
            <a:extLst>
              <a:ext uri="{FF2B5EF4-FFF2-40B4-BE49-F238E27FC236}">
                <a16:creationId xmlns:a16="http://schemas.microsoft.com/office/drawing/2014/main" id="{1E7A0FEF-B2E3-8845-B5FB-AAD17F82A171}"/>
              </a:ext>
            </a:extLst>
          </p:cNvPr>
          <p:cNvSpPr>
            <a:spLocks noGrp="1"/>
          </p:cNvSpPr>
          <p:nvPr>
            <p:ph idx="1"/>
          </p:nvPr>
        </p:nvSpPr>
        <p:spPr/>
        <p:txBody>
          <a:bodyPr/>
          <a:lstStyle/>
          <a:p>
            <a:r>
              <a:rPr kumimoji="1" lang="en-US" altLang="zh-CN" b="1" dirty="0"/>
              <a:t>Introduction</a:t>
            </a:r>
          </a:p>
          <a:p>
            <a:endParaRPr kumimoji="1" lang="en-US" altLang="zh-CN" dirty="0"/>
          </a:p>
          <a:p>
            <a:r>
              <a:rPr kumimoji="1" lang="en-US" altLang="zh-CN" dirty="0"/>
              <a:t>Problem Definition</a:t>
            </a:r>
          </a:p>
          <a:p>
            <a:endParaRPr kumimoji="1" lang="en-US" altLang="zh-CN" dirty="0"/>
          </a:p>
          <a:p>
            <a:r>
              <a:rPr kumimoji="1" lang="en-US" altLang="zh-CN" dirty="0"/>
              <a:t>Methodology</a:t>
            </a:r>
          </a:p>
          <a:p>
            <a:endParaRPr kumimoji="1" lang="en-US" altLang="zh-CN" dirty="0"/>
          </a:p>
          <a:p>
            <a:r>
              <a:rPr kumimoji="1" lang="en-US" altLang="zh-CN" dirty="0"/>
              <a:t>Experiments</a:t>
            </a:r>
          </a:p>
          <a:p>
            <a:endParaRPr kumimoji="1" lang="en-US" altLang="zh-CN" dirty="0"/>
          </a:p>
          <a:p>
            <a:r>
              <a:rPr kumimoji="1" lang="en-US" altLang="zh-CN" dirty="0"/>
              <a:t>Conclusion</a:t>
            </a:r>
            <a:endParaRPr kumimoji="1" lang="zh-CN" altLang="en-US" dirty="0"/>
          </a:p>
        </p:txBody>
      </p:sp>
      <p:sp>
        <p:nvSpPr>
          <p:cNvPr id="4" name="灯片编号占位符 3">
            <a:extLst>
              <a:ext uri="{FF2B5EF4-FFF2-40B4-BE49-F238E27FC236}">
                <a16:creationId xmlns:a16="http://schemas.microsoft.com/office/drawing/2014/main" id="{5FE68E8A-53A5-6A40-A908-042B401AC43A}"/>
              </a:ext>
            </a:extLst>
          </p:cNvPr>
          <p:cNvSpPr>
            <a:spLocks noGrp="1"/>
          </p:cNvSpPr>
          <p:nvPr>
            <p:ph type="sldNum" sz="quarter" idx="12"/>
          </p:nvPr>
        </p:nvSpPr>
        <p:spPr/>
        <p:txBody>
          <a:bodyPr/>
          <a:lstStyle/>
          <a:p>
            <a:fld id="{DA32BE5F-6225-4A45-9109-AA5AEDAB4086}" type="slidenum">
              <a:rPr kumimoji="1" lang="zh-CN" altLang="en-US" smtClean="0"/>
              <a:t>4</a:t>
            </a:fld>
            <a:endParaRPr kumimoji="1" lang="zh-CN" altLang="en-US"/>
          </a:p>
        </p:txBody>
      </p:sp>
    </p:spTree>
    <p:extLst>
      <p:ext uri="{BB962C8B-B14F-4D97-AF65-F5344CB8AC3E}">
        <p14:creationId xmlns:p14="http://schemas.microsoft.com/office/powerpoint/2010/main" val="794290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6BE72-EFBF-714F-B4B5-F4C19EB52BB1}"/>
              </a:ext>
            </a:extLst>
          </p:cNvPr>
          <p:cNvSpPr>
            <a:spLocks noGrp="1"/>
          </p:cNvSpPr>
          <p:nvPr>
            <p:ph type="title"/>
          </p:nvPr>
        </p:nvSpPr>
        <p:spPr/>
        <p:txBody>
          <a:bodyPr/>
          <a:lstStyle/>
          <a:p>
            <a:r>
              <a:rPr kumimoji="1" lang="en-US" altLang="zh-CN" dirty="0"/>
              <a:t>Introduction</a:t>
            </a:r>
            <a:endParaRPr kumimoji="1" lang="zh-CN" altLang="en-US" dirty="0"/>
          </a:p>
        </p:txBody>
      </p:sp>
      <p:pic>
        <p:nvPicPr>
          <p:cNvPr id="11" name="内容占位符 10">
            <a:extLst>
              <a:ext uri="{FF2B5EF4-FFF2-40B4-BE49-F238E27FC236}">
                <a16:creationId xmlns:a16="http://schemas.microsoft.com/office/drawing/2014/main" id="{860486DF-9189-C54C-A587-7325742540A6}"/>
              </a:ext>
            </a:extLst>
          </p:cNvPr>
          <p:cNvPicPr>
            <a:picLocks noGrp="1" noChangeAspect="1"/>
          </p:cNvPicPr>
          <p:nvPr>
            <p:ph idx="1"/>
          </p:nvPr>
        </p:nvPicPr>
        <p:blipFill rotWithShape="1">
          <a:blip r:embed="rId3"/>
          <a:srcRect t="8673" b="3172"/>
          <a:stretch/>
        </p:blipFill>
        <p:spPr>
          <a:xfrm>
            <a:off x="4260239" y="594804"/>
            <a:ext cx="3855697" cy="6045693"/>
          </a:xfrm>
        </p:spPr>
      </p:pic>
      <p:pic>
        <p:nvPicPr>
          <p:cNvPr id="13" name="图片 12">
            <a:extLst>
              <a:ext uri="{FF2B5EF4-FFF2-40B4-BE49-F238E27FC236}">
                <a16:creationId xmlns:a16="http://schemas.microsoft.com/office/drawing/2014/main" id="{3229EBA0-88EA-0941-819B-F7C5AD290CB1}"/>
              </a:ext>
            </a:extLst>
          </p:cNvPr>
          <p:cNvPicPr>
            <a:picLocks noChangeAspect="1"/>
          </p:cNvPicPr>
          <p:nvPr/>
        </p:nvPicPr>
        <p:blipFill rotWithShape="1">
          <a:blip r:embed="rId4"/>
          <a:srcRect t="8673" b="3172"/>
          <a:stretch/>
        </p:blipFill>
        <p:spPr>
          <a:xfrm>
            <a:off x="8336303" y="594804"/>
            <a:ext cx="3855697" cy="6045693"/>
          </a:xfrm>
          <a:prstGeom prst="rect">
            <a:avLst/>
          </a:prstGeom>
        </p:spPr>
      </p:pic>
      <p:sp>
        <p:nvSpPr>
          <p:cNvPr id="16" name="内容占位符 2">
            <a:extLst>
              <a:ext uri="{FF2B5EF4-FFF2-40B4-BE49-F238E27FC236}">
                <a16:creationId xmlns:a16="http://schemas.microsoft.com/office/drawing/2014/main" id="{D1196AE6-5F27-B14E-8B27-BD60BCA1C71C}"/>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dirty="0"/>
              <a:t>Web-based mental</a:t>
            </a:r>
          </a:p>
          <a:p>
            <a:pPr marL="0" indent="0">
              <a:buNone/>
            </a:pPr>
            <a:r>
              <a:rPr kumimoji="1" lang="en-US" altLang="zh-CN" dirty="0"/>
              <a:t>Health conversation:</a:t>
            </a:r>
          </a:p>
          <a:p>
            <a:pPr marL="0" indent="0">
              <a:buNone/>
            </a:pPr>
            <a:endParaRPr kumimoji="1" lang="en-US" altLang="zh-CN" dirty="0"/>
          </a:p>
          <a:p>
            <a:r>
              <a:rPr kumimoji="1" lang="en-US" altLang="zh-CN" dirty="0"/>
              <a:t>Improve access to</a:t>
            </a:r>
          </a:p>
          <a:p>
            <a:pPr marL="0" indent="0">
              <a:buNone/>
            </a:pPr>
            <a:r>
              <a:rPr kumimoji="1" lang="en-US" altLang="zh-CN" dirty="0"/>
              <a:t>Treatment</a:t>
            </a:r>
          </a:p>
          <a:p>
            <a:r>
              <a:rPr kumimoji="1" lang="en-US" altLang="zh-CN" dirty="0"/>
              <a:t>Reduce global </a:t>
            </a:r>
          </a:p>
          <a:p>
            <a:pPr marL="0" indent="0">
              <a:buNone/>
            </a:pPr>
            <a:r>
              <a:rPr kumimoji="1" lang="en-US" altLang="zh-CN" dirty="0"/>
              <a:t>disease burden</a:t>
            </a:r>
          </a:p>
          <a:p>
            <a:pPr marL="0" indent="0">
              <a:buNone/>
            </a:pPr>
            <a:endParaRPr kumimoji="1" lang="en-US" altLang="zh-CN" dirty="0"/>
          </a:p>
          <a:p>
            <a:pPr marL="0" indent="0">
              <a:buNone/>
            </a:pPr>
            <a:r>
              <a:rPr kumimoji="1" lang="en-US" altLang="zh-CN" b="1" dirty="0">
                <a:solidFill>
                  <a:schemeClr val="accent5">
                    <a:lumMod val="75000"/>
                  </a:schemeClr>
                </a:solidFill>
              </a:rPr>
              <a:t>🙊Empathy counts</a:t>
            </a:r>
          </a:p>
        </p:txBody>
      </p:sp>
      <p:sp>
        <p:nvSpPr>
          <p:cNvPr id="17" name="灯片编号占位符 16">
            <a:extLst>
              <a:ext uri="{FF2B5EF4-FFF2-40B4-BE49-F238E27FC236}">
                <a16:creationId xmlns:a16="http://schemas.microsoft.com/office/drawing/2014/main" id="{CD5FEF19-097D-564D-8934-DA82D38C74ED}"/>
              </a:ext>
            </a:extLst>
          </p:cNvPr>
          <p:cNvSpPr>
            <a:spLocks noGrp="1"/>
          </p:cNvSpPr>
          <p:nvPr>
            <p:ph type="sldNum" sz="quarter" idx="12"/>
          </p:nvPr>
        </p:nvSpPr>
        <p:spPr/>
        <p:txBody>
          <a:bodyPr/>
          <a:lstStyle/>
          <a:p>
            <a:fld id="{DA32BE5F-6225-4A45-9109-AA5AEDAB4086}" type="slidenum">
              <a:rPr kumimoji="1" lang="zh-CN" altLang="en-US" smtClean="0"/>
              <a:t>5</a:t>
            </a:fld>
            <a:endParaRPr kumimoji="1" lang="zh-CN" altLang="en-US"/>
          </a:p>
        </p:txBody>
      </p:sp>
    </p:spTree>
    <p:extLst>
      <p:ext uri="{BB962C8B-B14F-4D97-AF65-F5344CB8AC3E}">
        <p14:creationId xmlns:p14="http://schemas.microsoft.com/office/powerpoint/2010/main" val="265490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xEl>
                                              <p:pRg st="8" end="8"/>
                                            </p:txEl>
                                          </p:spTgt>
                                        </p:tgtEl>
                                        <p:attrNameLst>
                                          <p:attrName>style.visibility</p:attrName>
                                        </p:attrNameLst>
                                      </p:cBhvr>
                                      <p:to>
                                        <p:strVal val="visible"/>
                                      </p:to>
                                    </p:set>
                                    <p:animEffect transition="in" filter="dissolve">
                                      <p:cBhvr>
                                        <p:cTn id="7" dur="500"/>
                                        <p:tgtEl>
                                          <p:spTgt spid="1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838375-B99C-A744-AEF4-CE1B6B8D85C5}"/>
              </a:ext>
            </a:extLst>
          </p:cNvPr>
          <p:cNvSpPr>
            <a:spLocks noGrp="1"/>
          </p:cNvSpPr>
          <p:nvPr>
            <p:ph type="title"/>
          </p:nvPr>
        </p:nvSpPr>
        <p:spPr/>
        <p:txBody>
          <a:bodyPr/>
          <a:lstStyle/>
          <a:p>
            <a:r>
              <a:rPr kumimoji="1" lang="en-US" altLang="zh-CN" dirty="0"/>
              <a:t>However</a:t>
            </a:r>
            <a:endParaRPr kumimoji="1" lang="zh-CN" altLang="en-US" dirty="0"/>
          </a:p>
        </p:txBody>
      </p:sp>
      <p:sp>
        <p:nvSpPr>
          <p:cNvPr id="3" name="内容占位符 2">
            <a:extLst>
              <a:ext uri="{FF2B5EF4-FFF2-40B4-BE49-F238E27FC236}">
                <a16:creationId xmlns:a16="http://schemas.microsoft.com/office/drawing/2014/main" id="{0CE5FE74-EC96-A747-8CBE-A14FCC7F70D5}"/>
              </a:ext>
            </a:extLst>
          </p:cNvPr>
          <p:cNvSpPr>
            <a:spLocks noGrp="1"/>
          </p:cNvSpPr>
          <p:nvPr>
            <p:ph idx="1"/>
          </p:nvPr>
        </p:nvSpPr>
        <p:spPr/>
        <p:txBody>
          <a:bodyPr/>
          <a:lstStyle/>
          <a:p>
            <a:r>
              <a:rPr kumimoji="1" lang="en" altLang="zh-CN" dirty="0"/>
              <a:t>Recent studies have shown that:</a:t>
            </a:r>
          </a:p>
          <a:p>
            <a:pPr marL="0" indent="0">
              <a:buNone/>
            </a:pPr>
            <a:r>
              <a:rPr kumimoji="1" lang="en" altLang="zh-CN" dirty="0"/>
              <a:t>highly </a:t>
            </a:r>
            <a:r>
              <a:rPr kumimoji="1" lang="en" altLang="zh-CN" b="1" dirty="0"/>
              <a:t>empathic(</a:t>
            </a:r>
            <a:r>
              <a:rPr kumimoji="1" lang="zh-CN" altLang="en-US" b="1" dirty="0"/>
              <a:t>共情的</a:t>
            </a:r>
            <a:r>
              <a:rPr kumimoji="1" lang="en-US" altLang="zh-CN" b="1" dirty="0"/>
              <a:t>)</a:t>
            </a:r>
            <a:r>
              <a:rPr kumimoji="1" lang="en" altLang="zh-CN" dirty="0"/>
              <a:t> conversations are rare in online mental health platforms</a:t>
            </a:r>
            <a:endParaRPr kumimoji="1" lang="zh-CN" altLang="en-US" dirty="0"/>
          </a:p>
        </p:txBody>
      </p:sp>
      <p:pic>
        <p:nvPicPr>
          <p:cNvPr id="5" name="图片 4">
            <a:extLst>
              <a:ext uri="{FF2B5EF4-FFF2-40B4-BE49-F238E27FC236}">
                <a16:creationId xmlns:a16="http://schemas.microsoft.com/office/drawing/2014/main" id="{D6C6322B-6D78-0241-8FB8-488505D74B77}"/>
              </a:ext>
            </a:extLst>
          </p:cNvPr>
          <p:cNvPicPr>
            <a:picLocks noChangeAspect="1"/>
          </p:cNvPicPr>
          <p:nvPr/>
        </p:nvPicPr>
        <p:blipFill>
          <a:blip r:embed="rId3"/>
          <a:stretch>
            <a:fillRect/>
          </a:stretch>
        </p:blipFill>
        <p:spPr>
          <a:xfrm>
            <a:off x="4619718" y="3054865"/>
            <a:ext cx="6592780" cy="3122098"/>
          </a:xfrm>
          <a:prstGeom prst="rect">
            <a:avLst/>
          </a:prstGeom>
        </p:spPr>
      </p:pic>
      <p:sp>
        <p:nvSpPr>
          <p:cNvPr id="6" name="文本框 5">
            <a:extLst>
              <a:ext uri="{FF2B5EF4-FFF2-40B4-BE49-F238E27FC236}">
                <a16:creationId xmlns:a16="http://schemas.microsoft.com/office/drawing/2014/main" id="{AB28A130-1C30-AC4F-83AB-1D29429C683F}"/>
              </a:ext>
            </a:extLst>
          </p:cNvPr>
          <p:cNvSpPr txBox="1"/>
          <p:nvPr/>
        </p:nvSpPr>
        <p:spPr>
          <a:xfrm>
            <a:off x="979502" y="4385081"/>
            <a:ext cx="3762568" cy="461665"/>
          </a:xfrm>
          <a:prstGeom prst="rect">
            <a:avLst/>
          </a:prstGeom>
          <a:noFill/>
        </p:spPr>
        <p:txBody>
          <a:bodyPr wrap="none" rtlCol="0">
            <a:spAutoFit/>
          </a:bodyPr>
          <a:lstStyle/>
          <a:p>
            <a:r>
              <a:rPr kumimoji="1" lang="en-US" altLang="zh-CN" sz="2400" dirty="0"/>
              <a:t>Statistics in TalkLife dataset</a:t>
            </a:r>
            <a:endParaRPr kumimoji="1" lang="zh-CN" altLang="en-US" sz="2400" dirty="0"/>
          </a:p>
        </p:txBody>
      </p:sp>
      <p:sp>
        <p:nvSpPr>
          <p:cNvPr id="7" name="灯片编号占位符 6">
            <a:extLst>
              <a:ext uri="{FF2B5EF4-FFF2-40B4-BE49-F238E27FC236}">
                <a16:creationId xmlns:a16="http://schemas.microsoft.com/office/drawing/2014/main" id="{6444CC38-6F61-A444-8E6E-A4CBF4CE1D61}"/>
              </a:ext>
            </a:extLst>
          </p:cNvPr>
          <p:cNvSpPr>
            <a:spLocks noGrp="1"/>
          </p:cNvSpPr>
          <p:nvPr>
            <p:ph type="sldNum" sz="quarter" idx="12"/>
          </p:nvPr>
        </p:nvSpPr>
        <p:spPr/>
        <p:txBody>
          <a:bodyPr/>
          <a:lstStyle/>
          <a:p>
            <a:fld id="{DA32BE5F-6225-4A45-9109-AA5AEDAB4086}" type="slidenum">
              <a:rPr kumimoji="1" lang="zh-CN" altLang="en-US" smtClean="0"/>
              <a:t>6</a:t>
            </a:fld>
            <a:endParaRPr kumimoji="1" lang="zh-CN" altLang="en-US"/>
          </a:p>
        </p:txBody>
      </p:sp>
    </p:spTree>
    <p:extLst>
      <p:ext uri="{BB962C8B-B14F-4D97-AF65-F5344CB8AC3E}">
        <p14:creationId xmlns:p14="http://schemas.microsoft.com/office/powerpoint/2010/main" val="175870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CA12BA-A70A-A647-9C0C-75136BF2C759}"/>
              </a:ext>
            </a:extLst>
          </p:cNvPr>
          <p:cNvSpPr>
            <a:spLocks noGrp="1"/>
          </p:cNvSpPr>
          <p:nvPr>
            <p:ph type="title"/>
          </p:nvPr>
        </p:nvSpPr>
        <p:spPr/>
        <p:txBody>
          <a:bodyPr/>
          <a:lstStyle/>
          <a:p>
            <a:r>
              <a:rPr kumimoji="1" lang="en-US" altLang="zh-CN" dirty="0"/>
              <a:t>Task definition</a:t>
            </a:r>
            <a:endParaRPr kumimoji="1" lang="zh-CN" altLang="en-US" dirty="0"/>
          </a:p>
        </p:txBody>
      </p:sp>
      <p:sp>
        <p:nvSpPr>
          <p:cNvPr id="3" name="内容占位符 2">
            <a:extLst>
              <a:ext uri="{FF2B5EF4-FFF2-40B4-BE49-F238E27FC236}">
                <a16:creationId xmlns:a16="http://schemas.microsoft.com/office/drawing/2014/main" id="{CA332E0B-0393-B745-B32D-8EF8AB082063}"/>
              </a:ext>
            </a:extLst>
          </p:cNvPr>
          <p:cNvSpPr>
            <a:spLocks noGrp="1"/>
          </p:cNvSpPr>
          <p:nvPr>
            <p:ph idx="1"/>
          </p:nvPr>
        </p:nvSpPr>
        <p:spPr/>
        <p:txBody>
          <a:bodyPr/>
          <a:lstStyle/>
          <a:p>
            <a:pPr marL="0" indent="0">
              <a:buNone/>
            </a:pPr>
            <a:r>
              <a:rPr kumimoji="1" lang="en" altLang="zh-CN" b="1" dirty="0"/>
              <a:t>Empathic Rewriting</a:t>
            </a:r>
          </a:p>
          <a:p>
            <a:pPr lvl="1"/>
            <a:r>
              <a:rPr kumimoji="1" lang="en" altLang="zh-CN" dirty="0"/>
              <a:t>a new task that aims to transform low-empathy conversational posts to higher empathy</a:t>
            </a:r>
            <a:endParaRPr kumimoji="1" lang="zh-CN" altLang="en-US" dirty="0"/>
          </a:p>
        </p:txBody>
      </p:sp>
      <p:pic>
        <p:nvPicPr>
          <p:cNvPr id="5" name="图片 4">
            <a:extLst>
              <a:ext uri="{FF2B5EF4-FFF2-40B4-BE49-F238E27FC236}">
                <a16:creationId xmlns:a16="http://schemas.microsoft.com/office/drawing/2014/main" id="{1BD7522B-60FF-B54F-9CB6-BE776231B595}"/>
              </a:ext>
            </a:extLst>
          </p:cNvPr>
          <p:cNvPicPr>
            <a:picLocks noChangeAspect="1"/>
          </p:cNvPicPr>
          <p:nvPr/>
        </p:nvPicPr>
        <p:blipFill rotWithShape="1">
          <a:blip r:embed="rId3"/>
          <a:srcRect b="67635"/>
          <a:stretch/>
        </p:blipFill>
        <p:spPr>
          <a:xfrm>
            <a:off x="4811761" y="2889003"/>
            <a:ext cx="6684821" cy="1141459"/>
          </a:xfrm>
          <a:prstGeom prst="rect">
            <a:avLst/>
          </a:prstGeom>
        </p:spPr>
      </p:pic>
      <p:pic>
        <p:nvPicPr>
          <p:cNvPr id="9" name="图片 8">
            <a:extLst>
              <a:ext uri="{FF2B5EF4-FFF2-40B4-BE49-F238E27FC236}">
                <a16:creationId xmlns:a16="http://schemas.microsoft.com/office/drawing/2014/main" id="{567B0A5E-CA37-6242-95E4-853512A1BFCF}"/>
              </a:ext>
            </a:extLst>
          </p:cNvPr>
          <p:cNvPicPr>
            <a:picLocks noChangeAspect="1"/>
          </p:cNvPicPr>
          <p:nvPr/>
        </p:nvPicPr>
        <p:blipFill rotWithShape="1">
          <a:blip r:embed="rId3"/>
          <a:srcRect l="25630" t="32364" b="33658"/>
          <a:stretch/>
        </p:blipFill>
        <p:spPr>
          <a:xfrm>
            <a:off x="6525086" y="4030462"/>
            <a:ext cx="4971495" cy="1198315"/>
          </a:xfrm>
          <a:prstGeom prst="rect">
            <a:avLst/>
          </a:prstGeom>
        </p:spPr>
      </p:pic>
      <p:pic>
        <p:nvPicPr>
          <p:cNvPr id="10" name="图片 9">
            <a:extLst>
              <a:ext uri="{FF2B5EF4-FFF2-40B4-BE49-F238E27FC236}">
                <a16:creationId xmlns:a16="http://schemas.microsoft.com/office/drawing/2014/main" id="{FA084B87-D5EB-994C-A148-4DC7E5A69089}"/>
              </a:ext>
            </a:extLst>
          </p:cNvPr>
          <p:cNvPicPr>
            <a:picLocks noChangeAspect="1"/>
          </p:cNvPicPr>
          <p:nvPr/>
        </p:nvPicPr>
        <p:blipFill rotWithShape="1">
          <a:blip r:embed="rId3"/>
          <a:srcRect t="62516"/>
          <a:stretch/>
        </p:blipFill>
        <p:spPr>
          <a:xfrm>
            <a:off x="4811762" y="5093840"/>
            <a:ext cx="6684820" cy="1321982"/>
          </a:xfrm>
          <a:prstGeom prst="rect">
            <a:avLst/>
          </a:prstGeom>
        </p:spPr>
      </p:pic>
      <p:pic>
        <p:nvPicPr>
          <p:cNvPr id="11" name="图片 10">
            <a:extLst>
              <a:ext uri="{FF2B5EF4-FFF2-40B4-BE49-F238E27FC236}">
                <a16:creationId xmlns:a16="http://schemas.microsoft.com/office/drawing/2014/main" id="{B3778CBA-2407-3248-BDAE-EE851CA7534D}"/>
              </a:ext>
            </a:extLst>
          </p:cNvPr>
          <p:cNvPicPr>
            <a:picLocks noChangeAspect="1"/>
          </p:cNvPicPr>
          <p:nvPr/>
        </p:nvPicPr>
        <p:blipFill rotWithShape="1">
          <a:blip r:embed="rId3"/>
          <a:srcRect l="-1" t="32365" r="74370" b="33658"/>
          <a:stretch/>
        </p:blipFill>
        <p:spPr>
          <a:xfrm>
            <a:off x="4811762" y="4030462"/>
            <a:ext cx="1713323" cy="1198316"/>
          </a:xfrm>
          <a:prstGeom prst="rect">
            <a:avLst/>
          </a:prstGeom>
        </p:spPr>
      </p:pic>
      <p:pic>
        <p:nvPicPr>
          <p:cNvPr id="12" name="内容占位符 6">
            <a:extLst>
              <a:ext uri="{FF2B5EF4-FFF2-40B4-BE49-F238E27FC236}">
                <a16:creationId xmlns:a16="http://schemas.microsoft.com/office/drawing/2014/main" id="{DE02CDE3-D892-C34C-B010-325309C6A961}"/>
              </a:ext>
            </a:extLst>
          </p:cNvPr>
          <p:cNvPicPr>
            <a:picLocks noChangeAspect="1"/>
          </p:cNvPicPr>
          <p:nvPr/>
        </p:nvPicPr>
        <p:blipFill rotWithShape="1">
          <a:blip r:embed="rId4"/>
          <a:srcRect r="48434"/>
          <a:stretch/>
        </p:blipFill>
        <p:spPr>
          <a:xfrm>
            <a:off x="1282522" y="3196253"/>
            <a:ext cx="2966034" cy="3115647"/>
          </a:xfrm>
          <a:prstGeom prst="rect">
            <a:avLst/>
          </a:prstGeom>
        </p:spPr>
      </p:pic>
      <p:sp>
        <p:nvSpPr>
          <p:cNvPr id="13" name="文本框 12">
            <a:extLst>
              <a:ext uri="{FF2B5EF4-FFF2-40B4-BE49-F238E27FC236}">
                <a16:creationId xmlns:a16="http://schemas.microsoft.com/office/drawing/2014/main" id="{1594C3D2-2076-194E-8122-5E07BB806075}"/>
              </a:ext>
            </a:extLst>
          </p:cNvPr>
          <p:cNvSpPr txBox="1"/>
          <p:nvPr/>
        </p:nvSpPr>
        <p:spPr>
          <a:xfrm>
            <a:off x="10324730" y="230188"/>
            <a:ext cx="1770036" cy="646331"/>
          </a:xfrm>
          <a:prstGeom prst="rect">
            <a:avLst/>
          </a:prstGeom>
          <a:noFill/>
        </p:spPr>
        <p:txBody>
          <a:bodyPr wrap="none" rtlCol="0">
            <a:spAutoFit/>
          </a:bodyPr>
          <a:lstStyle/>
          <a:p>
            <a:r>
              <a:rPr kumimoji="1" lang="en-US" altLang="zh-CN" dirty="0"/>
              <a:t>bipolar (</a:t>
            </a:r>
            <a:r>
              <a:rPr kumimoji="1" lang="zh-CN" altLang="en-US" dirty="0"/>
              <a:t>躁郁症</a:t>
            </a:r>
            <a:r>
              <a:rPr kumimoji="1" lang="en-US" altLang="zh-CN" dirty="0"/>
              <a:t>)</a:t>
            </a:r>
          </a:p>
          <a:p>
            <a:r>
              <a:rPr kumimoji="1" lang="en-US" altLang="zh-CN" dirty="0"/>
              <a:t>manic (</a:t>
            </a:r>
            <a:r>
              <a:rPr kumimoji="1" lang="zh-CN" altLang="en-US" dirty="0"/>
              <a:t>躁狂）</a:t>
            </a:r>
          </a:p>
        </p:txBody>
      </p:sp>
      <p:pic>
        <p:nvPicPr>
          <p:cNvPr id="14" name="内容占位符 6">
            <a:extLst>
              <a:ext uri="{FF2B5EF4-FFF2-40B4-BE49-F238E27FC236}">
                <a16:creationId xmlns:a16="http://schemas.microsoft.com/office/drawing/2014/main" id="{476D6D52-E097-4B4F-BEB2-6AB797A64F1F}"/>
              </a:ext>
            </a:extLst>
          </p:cNvPr>
          <p:cNvPicPr>
            <a:picLocks noChangeAspect="1"/>
          </p:cNvPicPr>
          <p:nvPr/>
        </p:nvPicPr>
        <p:blipFill rotWithShape="1">
          <a:blip r:embed="rId4"/>
          <a:srcRect l="51473"/>
          <a:stretch/>
        </p:blipFill>
        <p:spPr>
          <a:xfrm>
            <a:off x="1576211" y="3196253"/>
            <a:ext cx="2791227" cy="3115647"/>
          </a:xfrm>
          <a:prstGeom prst="rect">
            <a:avLst/>
          </a:prstGeom>
        </p:spPr>
      </p:pic>
      <p:sp>
        <p:nvSpPr>
          <p:cNvPr id="15" name="灯片编号占位符 14">
            <a:extLst>
              <a:ext uri="{FF2B5EF4-FFF2-40B4-BE49-F238E27FC236}">
                <a16:creationId xmlns:a16="http://schemas.microsoft.com/office/drawing/2014/main" id="{B05A3A24-6CB1-A042-B4E8-A5917751F446}"/>
              </a:ext>
            </a:extLst>
          </p:cNvPr>
          <p:cNvSpPr>
            <a:spLocks noGrp="1"/>
          </p:cNvSpPr>
          <p:nvPr>
            <p:ph type="sldNum" sz="quarter" idx="12"/>
          </p:nvPr>
        </p:nvSpPr>
        <p:spPr/>
        <p:txBody>
          <a:bodyPr/>
          <a:lstStyle/>
          <a:p>
            <a:fld id="{DA32BE5F-6225-4A45-9109-AA5AEDAB4086}" type="slidenum">
              <a:rPr kumimoji="1" lang="zh-CN" altLang="en-US" smtClean="0"/>
              <a:t>7</a:t>
            </a:fld>
            <a:endParaRPr kumimoji="1" lang="zh-CN" altLang="en-US"/>
          </a:p>
        </p:txBody>
      </p:sp>
    </p:spTree>
    <p:extLst>
      <p:ext uri="{BB962C8B-B14F-4D97-AF65-F5344CB8AC3E}">
        <p14:creationId xmlns:p14="http://schemas.microsoft.com/office/powerpoint/2010/main" val="141438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70BD05-AF45-AF41-B93B-E98FB434C59F}"/>
              </a:ext>
            </a:extLst>
          </p:cNvPr>
          <p:cNvSpPr>
            <a:spLocks noGrp="1"/>
          </p:cNvSpPr>
          <p:nvPr>
            <p:ph type="title"/>
          </p:nvPr>
        </p:nvSpPr>
        <p:spPr/>
        <p:txBody>
          <a:bodyPr/>
          <a:lstStyle/>
          <a:p>
            <a:r>
              <a:rPr kumimoji="1" lang="en-US" altLang="zh-CN" dirty="0"/>
              <a:t>Comparison</a:t>
            </a:r>
            <a:endParaRPr kumimoji="1" lang="zh-CN" altLang="en-US" dirty="0"/>
          </a:p>
        </p:txBody>
      </p:sp>
      <p:sp>
        <p:nvSpPr>
          <p:cNvPr id="12" name="内容占位符 11">
            <a:extLst>
              <a:ext uri="{FF2B5EF4-FFF2-40B4-BE49-F238E27FC236}">
                <a16:creationId xmlns:a16="http://schemas.microsoft.com/office/drawing/2014/main" id="{E87BBD2C-2090-E340-8500-79EDF7CE0FC4}"/>
              </a:ext>
            </a:extLst>
          </p:cNvPr>
          <p:cNvSpPr>
            <a:spLocks noGrp="1"/>
          </p:cNvSpPr>
          <p:nvPr>
            <p:ph idx="1"/>
          </p:nvPr>
        </p:nvSpPr>
        <p:spPr/>
        <p:txBody>
          <a:bodyPr/>
          <a:lstStyle/>
          <a:p>
            <a:pPr marL="0" indent="0">
              <a:buNone/>
            </a:pPr>
            <a:r>
              <a:rPr lang="en" altLang="zh-CN" dirty="0">
                <a:solidFill>
                  <a:schemeClr val="accent1"/>
                </a:solidFill>
              </a:rPr>
              <a:t>Original</a:t>
            </a:r>
            <a:r>
              <a:rPr lang="en" altLang="zh-CN" dirty="0"/>
              <a:t>: </a:t>
            </a:r>
            <a:endParaRPr lang="en" altLang="zh-CN" i="1" dirty="0"/>
          </a:p>
          <a:p>
            <a:pPr marL="0" indent="0">
              <a:buNone/>
            </a:pPr>
            <a:r>
              <a:rPr lang="en" altLang="zh-CN" i="1" dirty="0"/>
              <a:t>"Don</a:t>
            </a:r>
            <a:r>
              <a:rPr lang="zh-CN" altLang="en-US" i="1" dirty="0"/>
              <a:t>’</a:t>
            </a:r>
            <a:r>
              <a:rPr lang="en" altLang="zh-CN" i="1" dirty="0"/>
              <a:t>t worry! Try to relax. Anyone you can talk to?”</a:t>
            </a:r>
          </a:p>
          <a:p>
            <a:endParaRPr lang="en" altLang="zh-CN" i="1" dirty="0"/>
          </a:p>
          <a:p>
            <a:pPr marL="0" indent="0">
              <a:buNone/>
            </a:pPr>
            <a:r>
              <a:rPr lang="en" altLang="zh-CN" dirty="0">
                <a:solidFill>
                  <a:schemeClr val="accent6">
                    <a:lumMod val="75000"/>
                  </a:schemeClr>
                </a:solidFill>
              </a:rPr>
              <a:t>Insertion:</a:t>
            </a:r>
          </a:p>
          <a:p>
            <a:pPr marL="0" indent="0">
              <a:buNone/>
            </a:pPr>
            <a:r>
              <a:rPr lang="en" altLang="zh-CN" i="1" dirty="0"/>
              <a:t>Being manic is no fun. It’s scary</a:t>
            </a:r>
          </a:p>
          <a:p>
            <a:pPr lvl="1"/>
            <a:r>
              <a:rPr lang="en" altLang="zh-CN" dirty="0"/>
              <a:t>understanding of feelings and experiences</a:t>
            </a:r>
          </a:p>
          <a:p>
            <a:pPr lvl="1"/>
            <a:endParaRPr lang="en" altLang="zh-CN" dirty="0"/>
          </a:p>
          <a:p>
            <a:pPr marL="0" indent="0">
              <a:buNone/>
            </a:pPr>
            <a:r>
              <a:rPr lang="en" altLang="zh-CN" i="1" dirty="0"/>
              <a:t>I’m so sorry to hear this is troubling you</a:t>
            </a:r>
          </a:p>
          <a:p>
            <a:pPr lvl="1"/>
            <a:r>
              <a:rPr lang="en" altLang="zh-CN" dirty="0"/>
              <a:t>display of felt emotions</a:t>
            </a:r>
          </a:p>
          <a:p>
            <a:endParaRPr lang="zh-CN" altLang="en-US" dirty="0"/>
          </a:p>
        </p:txBody>
      </p:sp>
      <p:sp>
        <p:nvSpPr>
          <p:cNvPr id="15" name="灯片编号占位符 14">
            <a:extLst>
              <a:ext uri="{FF2B5EF4-FFF2-40B4-BE49-F238E27FC236}">
                <a16:creationId xmlns:a16="http://schemas.microsoft.com/office/drawing/2014/main" id="{65B16973-6EA9-E14A-BE5D-60FD300B1C98}"/>
              </a:ext>
            </a:extLst>
          </p:cNvPr>
          <p:cNvSpPr>
            <a:spLocks noGrp="1"/>
          </p:cNvSpPr>
          <p:nvPr>
            <p:ph type="sldNum" sz="quarter" idx="12"/>
          </p:nvPr>
        </p:nvSpPr>
        <p:spPr/>
        <p:txBody>
          <a:bodyPr/>
          <a:lstStyle/>
          <a:p>
            <a:fld id="{DA32BE5F-6225-4A45-9109-AA5AEDAB4086}" type="slidenum">
              <a:rPr kumimoji="1" lang="zh-CN" altLang="en-US" smtClean="0"/>
              <a:t>8</a:t>
            </a:fld>
            <a:endParaRPr kumimoji="1" lang="zh-CN" altLang="en-US"/>
          </a:p>
        </p:txBody>
      </p:sp>
      <p:pic>
        <p:nvPicPr>
          <p:cNvPr id="16" name="图片 15">
            <a:extLst>
              <a:ext uri="{FF2B5EF4-FFF2-40B4-BE49-F238E27FC236}">
                <a16:creationId xmlns:a16="http://schemas.microsoft.com/office/drawing/2014/main" id="{DD23ED03-E8A6-A442-83D0-788EB1CBDFAB}"/>
              </a:ext>
            </a:extLst>
          </p:cNvPr>
          <p:cNvPicPr>
            <a:picLocks noChangeAspect="1"/>
          </p:cNvPicPr>
          <p:nvPr/>
        </p:nvPicPr>
        <p:blipFill rotWithShape="1">
          <a:blip r:embed="rId3"/>
          <a:srcRect r="23749" b="67635"/>
          <a:stretch/>
        </p:blipFill>
        <p:spPr>
          <a:xfrm>
            <a:off x="6526835" y="594472"/>
            <a:ext cx="5097230" cy="1141459"/>
          </a:xfrm>
          <a:prstGeom prst="rect">
            <a:avLst/>
          </a:prstGeom>
        </p:spPr>
      </p:pic>
    </p:spTree>
    <p:extLst>
      <p:ext uri="{BB962C8B-B14F-4D97-AF65-F5344CB8AC3E}">
        <p14:creationId xmlns:p14="http://schemas.microsoft.com/office/powerpoint/2010/main" val="161073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dissolv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dissolv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Effect transition="in" filter="dissolve">
                                      <p:cBhvr>
                                        <p:cTn id="17" dur="500"/>
                                        <p:tgtEl>
                                          <p:spTgt spid="1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
                                            <p:txEl>
                                              <p:pRg st="4" end="4"/>
                                            </p:txEl>
                                          </p:spTgt>
                                        </p:tgtEl>
                                        <p:attrNameLst>
                                          <p:attrName>style.visibility</p:attrName>
                                        </p:attrNameLst>
                                      </p:cBhvr>
                                      <p:to>
                                        <p:strVal val="visible"/>
                                      </p:to>
                                    </p:set>
                                    <p:animEffect transition="in" filter="dissolve">
                                      <p:cBhvr>
                                        <p:cTn id="22" dur="500"/>
                                        <p:tgtEl>
                                          <p:spTgt spid="12">
                                            <p:txEl>
                                              <p:pRg st="4" end="4"/>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2">
                                            <p:txEl>
                                              <p:pRg st="5" end="5"/>
                                            </p:txEl>
                                          </p:spTgt>
                                        </p:tgtEl>
                                        <p:attrNameLst>
                                          <p:attrName>style.visibility</p:attrName>
                                        </p:attrNameLst>
                                      </p:cBhvr>
                                      <p:to>
                                        <p:strVal val="visible"/>
                                      </p:to>
                                    </p:set>
                                    <p:animEffect transition="in" filter="dissolve">
                                      <p:cBhvr>
                                        <p:cTn id="25" dur="500"/>
                                        <p:tgtEl>
                                          <p:spTgt spid="12">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xEl>
                                              <p:pRg st="7" end="7"/>
                                            </p:txEl>
                                          </p:spTgt>
                                        </p:tgtEl>
                                        <p:attrNameLst>
                                          <p:attrName>style.visibility</p:attrName>
                                        </p:attrNameLst>
                                      </p:cBhvr>
                                      <p:to>
                                        <p:strVal val="visible"/>
                                      </p:to>
                                    </p:set>
                                    <p:animEffect transition="in" filter="dissolve">
                                      <p:cBhvr>
                                        <p:cTn id="30" dur="500"/>
                                        <p:tgtEl>
                                          <p:spTgt spid="12">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xEl>
                                              <p:pRg st="8" end="8"/>
                                            </p:txEl>
                                          </p:spTgt>
                                        </p:tgtEl>
                                        <p:attrNameLst>
                                          <p:attrName>style.visibility</p:attrName>
                                        </p:attrNameLst>
                                      </p:cBhvr>
                                      <p:to>
                                        <p:strVal val="visible"/>
                                      </p:to>
                                    </p:set>
                                    <p:animEffect transition="in" filter="dissolve">
                                      <p:cBhvr>
                                        <p:cTn id="33" dur="500"/>
                                        <p:tgtEl>
                                          <p:spTgt spid="1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70BD05-AF45-AF41-B93B-E98FB434C59F}"/>
              </a:ext>
            </a:extLst>
          </p:cNvPr>
          <p:cNvSpPr>
            <a:spLocks noGrp="1"/>
          </p:cNvSpPr>
          <p:nvPr>
            <p:ph type="title"/>
          </p:nvPr>
        </p:nvSpPr>
        <p:spPr/>
        <p:txBody>
          <a:bodyPr/>
          <a:lstStyle/>
          <a:p>
            <a:r>
              <a:rPr kumimoji="1" lang="en-US" altLang="zh-CN" dirty="0"/>
              <a:t>Challenges</a:t>
            </a:r>
            <a:endParaRPr kumimoji="1" lang="zh-CN" altLang="en-US" dirty="0"/>
          </a:p>
        </p:txBody>
      </p:sp>
      <p:sp>
        <p:nvSpPr>
          <p:cNvPr id="12" name="内容占位符 11">
            <a:extLst>
              <a:ext uri="{FF2B5EF4-FFF2-40B4-BE49-F238E27FC236}">
                <a16:creationId xmlns:a16="http://schemas.microsoft.com/office/drawing/2014/main" id="{E87BBD2C-2090-E340-8500-79EDF7CE0FC4}"/>
              </a:ext>
            </a:extLst>
          </p:cNvPr>
          <p:cNvSpPr>
            <a:spLocks noGrp="1"/>
          </p:cNvSpPr>
          <p:nvPr>
            <p:ph idx="1"/>
          </p:nvPr>
        </p:nvSpPr>
        <p:spPr/>
        <p:txBody>
          <a:bodyPr/>
          <a:lstStyle/>
          <a:p>
            <a:pPr marL="514350" indent="-514350">
              <a:buFont typeface="+mj-lt"/>
              <a:buAutoNum type="arabicPeriod"/>
            </a:pPr>
            <a:r>
              <a:rPr lang="en" altLang="zh-CN" dirty="0"/>
              <a:t>Empathy is a complex, conceptually nuanced construct</a:t>
            </a:r>
          </a:p>
          <a:p>
            <a:pPr marL="514350" indent="-514350">
              <a:buFont typeface="+mj-lt"/>
              <a:buAutoNum type="arabicPeriod"/>
            </a:pPr>
            <a:endParaRPr lang="en" altLang="zh-CN" dirty="0"/>
          </a:p>
          <a:p>
            <a:pPr marL="514350" indent="-514350">
              <a:buFont typeface="+mj-lt"/>
              <a:buAutoNum type="arabicPeriod"/>
            </a:pPr>
            <a:r>
              <a:rPr lang="en" altLang="zh-CN" dirty="0"/>
              <a:t>Rewriting should not undermine other conversation goals like </a:t>
            </a:r>
            <a:r>
              <a:rPr lang="en" altLang="zh-CN" b="1" dirty="0">
                <a:solidFill>
                  <a:schemeClr val="accent4">
                    <a:lumMod val="75000"/>
                  </a:schemeClr>
                </a:solidFill>
              </a:rPr>
              <a:t>language fluency</a:t>
            </a:r>
            <a:r>
              <a:rPr lang="en" altLang="zh-CN" dirty="0"/>
              <a:t>, </a:t>
            </a:r>
            <a:r>
              <a:rPr lang="en" altLang="zh-CN" b="1" dirty="0">
                <a:solidFill>
                  <a:schemeClr val="accent5">
                    <a:lumMod val="75000"/>
                  </a:schemeClr>
                </a:solidFill>
              </a:rPr>
              <a:t>context specificity</a:t>
            </a:r>
            <a:r>
              <a:rPr lang="en" altLang="zh-CN" dirty="0"/>
              <a:t>, and </a:t>
            </a:r>
            <a:r>
              <a:rPr lang="en" altLang="zh-CN" b="1" dirty="0">
                <a:solidFill>
                  <a:srgbClr val="7030A0"/>
                </a:solidFill>
              </a:rPr>
              <a:t>diversity</a:t>
            </a:r>
          </a:p>
          <a:p>
            <a:pPr marL="514350" indent="-514350">
              <a:buFont typeface="+mj-lt"/>
              <a:buAutoNum type="arabicPeriod"/>
            </a:pPr>
            <a:endParaRPr lang="en" altLang="zh-CN" b="1" dirty="0">
              <a:solidFill>
                <a:srgbClr val="7030A0"/>
              </a:solidFill>
            </a:endParaRPr>
          </a:p>
          <a:p>
            <a:pPr marL="0" indent="0">
              <a:buNone/>
            </a:pPr>
            <a:r>
              <a:rPr lang="en" altLang="zh-CN" i="1" dirty="0"/>
              <a:t>“Scary it is manic being” </a:t>
            </a:r>
            <a:r>
              <a:rPr lang="en-US" altLang="zh-CN" dirty="0"/>
              <a:t>❌</a:t>
            </a:r>
            <a:r>
              <a:rPr lang="zh-CN" altLang="en-US" dirty="0"/>
              <a:t> </a:t>
            </a:r>
            <a:r>
              <a:rPr lang="en-US" altLang="zh-CN" dirty="0"/>
              <a:t>ungrammatical</a:t>
            </a:r>
          </a:p>
          <a:p>
            <a:pPr marL="0" indent="0">
              <a:buNone/>
            </a:pPr>
            <a:endParaRPr lang="en-US" altLang="zh-CN" dirty="0"/>
          </a:p>
          <a:p>
            <a:pPr marL="0" indent="0">
              <a:buNone/>
            </a:pPr>
            <a:r>
              <a:rPr lang="en" altLang="zh-CN" i="1" dirty="0"/>
              <a:t>“I understand how you feel” </a:t>
            </a:r>
            <a:r>
              <a:rPr lang="en-US" altLang="zh-CN" dirty="0"/>
              <a:t>❌</a:t>
            </a:r>
            <a:r>
              <a:rPr lang="zh-CN" altLang="en-US" dirty="0"/>
              <a:t> </a:t>
            </a:r>
            <a:r>
              <a:rPr lang="en-US" altLang="zh-CN" dirty="0"/>
              <a:t>Too general</a:t>
            </a:r>
            <a:endParaRPr lang="en" altLang="zh-CN" i="1" dirty="0"/>
          </a:p>
        </p:txBody>
      </p:sp>
      <p:sp>
        <p:nvSpPr>
          <p:cNvPr id="3" name="灯片编号占位符 2">
            <a:extLst>
              <a:ext uri="{FF2B5EF4-FFF2-40B4-BE49-F238E27FC236}">
                <a16:creationId xmlns:a16="http://schemas.microsoft.com/office/drawing/2014/main" id="{6F158ED7-6BDD-E94C-BCAC-21F42F3892E9}"/>
              </a:ext>
            </a:extLst>
          </p:cNvPr>
          <p:cNvSpPr>
            <a:spLocks noGrp="1"/>
          </p:cNvSpPr>
          <p:nvPr>
            <p:ph type="sldNum" sz="quarter" idx="12"/>
          </p:nvPr>
        </p:nvSpPr>
        <p:spPr/>
        <p:txBody>
          <a:bodyPr/>
          <a:lstStyle/>
          <a:p>
            <a:fld id="{DA32BE5F-6225-4A45-9109-AA5AEDAB4086}" type="slidenum">
              <a:rPr kumimoji="1" lang="zh-CN" altLang="en-US" smtClean="0"/>
              <a:t>9</a:t>
            </a:fld>
            <a:endParaRPr kumimoji="1" lang="zh-CN" altLang="en-US"/>
          </a:p>
        </p:txBody>
      </p:sp>
    </p:spTree>
    <p:extLst>
      <p:ext uri="{BB962C8B-B14F-4D97-AF65-F5344CB8AC3E}">
        <p14:creationId xmlns:p14="http://schemas.microsoft.com/office/powerpoint/2010/main" val="182801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dissolv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4" end="4"/>
                                            </p:txEl>
                                          </p:spTgt>
                                        </p:tgtEl>
                                        <p:attrNameLst>
                                          <p:attrName>style.visibility</p:attrName>
                                        </p:attrNameLst>
                                      </p:cBhvr>
                                      <p:to>
                                        <p:strVal val="visible"/>
                                      </p:to>
                                    </p:set>
                                    <p:animEffect transition="in" filter="dissolve">
                                      <p:cBhvr>
                                        <p:cTn id="12" dur="500"/>
                                        <p:tgtEl>
                                          <p:spTgt spid="1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xEl>
                                              <p:pRg st="6" end="6"/>
                                            </p:txEl>
                                          </p:spTgt>
                                        </p:tgtEl>
                                        <p:attrNameLst>
                                          <p:attrName>style.visibility</p:attrName>
                                        </p:attrNameLst>
                                      </p:cBhvr>
                                      <p:to>
                                        <p:strVal val="visible"/>
                                      </p:to>
                                    </p:set>
                                    <p:animEffect transition="in" filter="dissolve">
                                      <p:cBhvr>
                                        <p:cTn id="17" dur="500"/>
                                        <p:tgtEl>
                                          <p:spTgt spid="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4654</TotalTime>
  <Words>1752</Words>
  <Application>Microsoft Macintosh PowerPoint</Application>
  <PresentationFormat>宽屏</PresentationFormat>
  <Paragraphs>359</Paragraphs>
  <Slides>39</Slides>
  <Notes>16</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39</vt:i4>
      </vt:variant>
    </vt:vector>
  </HeadingPairs>
  <TitlesOfParts>
    <vt:vector size="44" baseType="lpstr">
      <vt:lpstr>等线</vt:lpstr>
      <vt:lpstr>等线 Light</vt:lpstr>
      <vt:lpstr>Arial</vt:lpstr>
      <vt:lpstr>Cambria Math</vt:lpstr>
      <vt:lpstr>Office 主题​​</vt:lpstr>
      <vt:lpstr>Towards Facilitating Empathic Conversations in Online Mental Health Support: A Reinforcement Learning Approach</vt:lpstr>
      <vt:lpstr>WWW 2021 best paper</vt:lpstr>
      <vt:lpstr>Outline</vt:lpstr>
      <vt:lpstr>Outline</vt:lpstr>
      <vt:lpstr>Introduction</vt:lpstr>
      <vt:lpstr>However</vt:lpstr>
      <vt:lpstr>Task definition</vt:lpstr>
      <vt:lpstr>Comparison</vt:lpstr>
      <vt:lpstr>Challenges</vt:lpstr>
      <vt:lpstr>Challenges</vt:lpstr>
      <vt:lpstr>Dataset</vt:lpstr>
      <vt:lpstr>Outline</vt:lpstr>
      <vt:lpstr>Empathic Rewriting</vt:lpstr>
      <vt:lpstr>Goals </vt:lpstr>
      <vt:lpstr>Outline</vt:lpstr>
      <vt:lpstr>Reinforcement Learning Recap</vt:lpstr>
      <vt:lpstr>Reinforcement Learning Recap</vt:lpstr>
      <vt:lpstr>Reinforcement Learning Framework</vt:lpstr>
      <vt:lpstr>State: seeker post &amp; fixed-length contiguous spans of response post</vt:lpstr>
      <vt:lpstr>Actions: sentence-level edits</vt:lpstr>
      <vt:lpstr>Actions: sentence-level edits</vt:lpstr>
      <vt:lpstr>Policy</vt:lpstr>
      <vt:lpstr>Rewards</vt:lpstr>
      <vt:lpstr>Rewards</vt:lpstr>
      <vt:lpstr>PowerPoint 演示文稿</vt:lpstr>
      <vt:lpstr>Optimization and training</vt:lpstr>
      <vt:lpstr>Outline</vt:lpstr>
      <vt:lpstr>Experiments</vt:lpstr>
      <vt:lpstr>Analysis</vt:lpstr>
      <vt:lpstr>Ablation</vt:lpstr>
      <vt:lpstr>human written evaluation set </vt:lpstr>
      <vt:lpstr>Qualitative examples</vt:lpstr>
      <vt:lpstr>PowerPoint 演示文稿</vt:lpstr>
      <vt:lpstr>Outline</vt:lpstr>
      <vt:lpstr>Conclusion</vt:lpstr>
      <vt:lpstr>Discussion</vt:lpstr>
      <vt:lpstr>Discussion</vt:lpstr>
      <vt:lpstr>Discussion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Facilitating Empathic Conversations in Online Mental Health Support: A Reinforcement Learning Approach</dc:title>
  <dc:creator>周 泽林</dc:creator>
  <cp:lastModifiedBy>周 泽林</cp:lastModifiedBy>
  <cp:revision>90</cp:revision>
  <dcterms:created xsi:type="dcterms:W3CDTF">2021-05-09T07:30:15Z</dcterms:created>
  <dcterms:modified xsi:type="dcterms:W3CDTF">2021-05-12T13:04:42Z</dcterms:modified>
</cp:coreProperties>
</file>